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6"/>
  </p:notesMasterIdLst>
  <p:sldIdLst>
    <p:sldId id="346" r:id="rId2"/>
    <p:sldId id="260" r:id="rId3"/>
    <p:sldId id="358" r:id="rId4"/>
    <p:sldId id="347" r:id="rId5"/>
    <p:sldId id="365" r:id="rId6"/>
    <p:sldId id="366" r:id="rId7"/>
    <p:sldId id="262" r:id="rId8"/>
    <p:sldId id="349" r:id="rId9"/>
    <p:sldId id="367" r:id="rId10"/>
    <p:sldId id="360" r:id="rId11"/>
    <p:sldId id="364" r:id="rId12"/>
    <p:sldId id="369" r:id="rId13"/>
    <p:sldId id="368" r:id="rId14"/>
    <p:sldId id="370" r:id="rId15"/>
    <p:sldId id="371" r:id="rId16"/>
    <p:sldId id="372" r:id="rId17"/>
    <p:sldId id="373" r:id="rId18"/>
    <p:sldId id="374" r:id="rId19"/>
    <p:sldId id="353" r:id="rId20"/>
    <p:sldId id="375" r:id="rId21"/>
    <p:sldId id="354" r:id="rId22"/>
    <p:sldId id="362" r:id="rId23"/>
    <p:sldId id="377" r:id="rId24"/>
    <p:sldId id="378" r:id="rId25"/>
    <p:sldId id="381" r:id="rId26"/>
    <p:sldId id="380" r:id="rId27"/>
    <p:sldId id="382" r:id="rId28"/>
    <p:sldId id="387" r:id="rId29"/>
    <p:sldId id="376" r:id="rId30"/>
    <p:sldId id="363" r:id="rId31"/>
    <p:sldId id="388" r:id="rId32"/>
    <p:sldId id="384" r:id="rId33"/>
    <p:sldId id="356" r:id="rId34"/>
    <p:sldId id="386" r:id="rId3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Roboto Slab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AD5D3-F6D7-4047-B36D-6B2DC95B21C6}">
  <a:tblStyle styleId="{9EFAD5D3-F6D7-4047-B36D-6B2DC95B2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244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9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056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2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0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27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87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24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51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052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8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39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5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089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66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383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546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120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852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253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521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283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12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13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502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206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479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37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74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76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7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95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79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46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320225"/>
            <a:ext cx="36168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04925" y="3139200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773800" y="2322625"/>
            <a:ext cx="144300" cy="908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542400" y="0"/>
            <a:ext cx="144300" cy="28209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028375" y="411475"/>
            <a:ext cx="144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84150" y="1366425"/>
            <a:ext cx="4175700" cy="23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395550" y="2499750"/>
            <a:ext cx="935400" cy="144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8213250" y="-41450"/>
            <a:ext cx="138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150" y="4979146"/>
            <a:ext cx="15384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688600" y="550689"/>
            <a:ext cx="3766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0" y="3420300"/>
            <a:ext cx="1407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7249500" y="4573650"/>
            <a:ext cx="18945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 rot="5400000">
            <a:off x="8304150" y="4295575"/>
            <a:ext cx="7653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 rot="5400000">
            <a:off x="366925" y="384100"/>
            <a:ext cx="138300" cy="872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419275" y="1373263"/>
            <a:ext cx="39426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938614" y="3191388"/>
            <a:ext cx="2377200" cy="5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27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 flipH="1">
            <a:off x="47922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 flipH="1">
            <a:off x="0" y="0"/>
            <a:ext cx="4627800" cy="309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00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ctrTitle" idx="2"/>
          </p:nvPr>
        </p:nvSpPr>
        <p:spPr>
          <a:xfrm>
            <a:off x="6050825" y="2588825"/>
            <a:ext cx="1009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ctrTitle"/>
          </p:nvPr>
        </p:nvSpPr>
        <p:spPr>
          <a:xfrm>
            <a:off x="3987209" y="1320225"/>
            <a:ext cx="4326766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DESPACHANTE DE ADUANA</a:t>
            </a:r>
            <a:endParaRPr dirty="0"/>
          </a:p>
        </p:txBody>
      </p:sp>
      <p:sp>
        <p:nvSpPr>
          <p:cNvPr id="273" name="Google Shape;273;p39"/>
          <p:cNvSpPr txBox="1">
            <a:spLocks noGrp="1"/>
          </p:cNvSpPr>
          <p:nvPr>
            <p:ph type="subTitle" idx="1"/>
          </p:nvPr>
        </p:nvSpPr>
        <p:spPr>
          <a:xfrm>
            <a:off x="5650787" y="3139200"/>
            <a:ext cx="2663238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Despacho de exportación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Confección del EFC1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" y="4163104"/>
            <a:ext cx="1378131" cy="12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023" y="263033"/>
            <a:ext cx="7006855" cy="585627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En la opción “</a:t>
            </a:r>
            <a:r>
              <a:rPr lang="es-PY" dirty="0">
                <a:solidFill>
                  <a:srgbClr val="00602B"/>
                </a:solidFill>
              </a:rPr>
              <a:t>asociar empresa de transporte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”…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/>
          <a:stretch/>
        </p:blipFill>
        <p:spPr>
          <a:xfrm>
            <a:off x="466807" y="1260566"/>
            <a:ext cx="8210387" cy="358069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876818" y="1962364"/>
            <a:ext cx="1212349" cy="3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41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8" r="24984" b="14134"/>
          <a:stretch/>
        </p:blipFill>
        <p:spPr>
          <a:xfrm>
            <a:off x="866833" y="1047888"/>
            <a:ext cx="7410334" cy="332386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66641"/>
            <a:ext cx="862300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Buscaremos nuestra </a:t>
            </a:r>
            <a:r>
              <a:rPr lang="es-PY" dirty="0">
                <a:solidFill>
                  <a:schemeClr val="bg1"/>
                </a:solidFill>
              </a:rPr>
              <a:t>empresa de </a:t>
            </a:r>
            <a:r>
              <a:rPr lang="es-PY" dirty="0" smtClean="0">
                <a:solidFill>
                  <a:schemeClr val="bg1"/>
                </a:solidFill>
              </a:rPr>
              <a:t>transporte seleccionando la </a:t>
            </a:r>
            <a:r>
              <a:rPr lang="es-PY" dirty="0">
                <a:solidFill>
                  <a:schemeClr val="bg1"/>
                </a:solidFill>
              </a:rPr>
              <a:t>opción “</a:t>
            </a:r>
            <a:r>
              <a:rPr lang="es-PY" b="1" dirty="0">
                <a:solidFill>
                  <a:schemeClr val="bg1"/>
                </a:solidFill>
              </a:rPr>
              <a:t>buscar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00398" y="4518106"/>
            <a:ext cx="8277166" cy="44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PY" sz="2300" dirty="0">
                <a:solidFill>
                  <a:schemeClr val="bg1"/>
                </a:solidFill>
              </a:rPr>
              <a:t>Es </a:t>
            </a:r>
            <a:r>
              <a:rPr lang="es-PY" sz="2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OBLIGATORIO</a:t>
            </a:r>
            <a:r>
              <a:rPr lang="es-PY" sz="2300" dirty="0">
                <a:solidFill>
                  <a:schemeClr val="bg1"/>
                </a:solidFill>
              </a:rPr>
              <a:t> involucrar a la empresa de transporte en este proceso.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049194" y="1388192"/>
            <a:ext cx="480704" cy="3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52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023" y="263033"/>
            <a:ext cx="7006855" cy="585627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Mediante la opción “</a:t>
            </a:r>
            <a:r>
              <a:rPr lang="es-PY" dirty="0">
                <a:solidFill>
                  <a:srgbClr val="00602B"/>
                </a:solidFill>
              </a:rPr>
              <a:t>seleccionar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”…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5" r="25130" b="14129"/>
          <a:stretch/>
        </p:blipFill>
        <p:spPr>
          <a:xfrm>
            <a:off x="482996" y="1141330"/>
            <a:ext cx="8178009" cy="364696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884647" y="2007537"/>
            <a:ext cx="480704" cy="3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84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1" r="25931" b="14129"/>
          <a:stretch/>
        </p:blipFill>
        <p:spPr>
          <a:xfrm>
            <a:off x="927685" y="1141330"/>
            <a:ext cx="7288630" cy="323041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260350" y="189963"/>
            <a:ext cx="8143911" cy="377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nos traerá los datos de la empresa de transporte, los datos del exportador y el comprador serán heredados del despacho madre.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907136" y="1652162"/>
            <a:ext cx="629627" cy="4139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285285" y="1652162"/>
            <a:ext cx="659991" cy="4339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254464" y="2004465"/>
            <a:ext cx="659991" cy="4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2136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7023" y="263033"/>
            <a:ext cx="7006855" cy="585627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A continuación, en la opción “</a:t>
            </a:r>
            <a:r>
              <a:rPr lang="es-PY" dirty="0">
                <a:solidFill>
                  <a:srgbClr val="00602B"/>
                </a:solidFill>
              </a:rPr>
              <a:t>asociar despacho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”…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6" r="26004" b="13898"/>
          <a:stretch/>
        </p:blipFill>
        <p:spPr>
          <a:xfrm>
            <a:off x="545398" y="1228098"/>
            <a:ext cx="8053204" cy="360010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55101" y="3071972"/>
            <a:ext cx="731910" cy="3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71198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4" r="25130" b="13560"/>
          <a:stretch/>
        </p:blipFill>
        <p:spPr>
          <a:xfrm>
            <a:off x="920245" y="1081260"/>
            <a:ext cx="7303511" cy="329048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09127" y="134262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Ingresaremos el número de nuestro despacho y seleccionaremos el ícono de </a:t>
            </a:r>
            <a:r>
              <a:rPr lang="es-PY" b="1" dirty="0">
                <a:solidFill>
                  <a:schemeClr val="bg1"/>
                </a:solidFill>
              </a:rPr>
              <a:t>lupa</a:t>
            </a:r>
            <a:r>
              <a:rPr lang="es-PY" dirty="0">
                <a:solidFill>
                  <a:schemeClr val="bg1"/>
                </a:solidFill>
              </a:rPr>
              <a:t> para realizar la búsqueda.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528459" y="1323588"/>
            <a:ext cx="372314" cy="2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04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9" r="24969" b="13559"/>
          <a:stretch/>
        </p:blipFill>
        <p:spPr>
          <a:xfrm>
            <a:off x="896440" y="1047888"/>
            <a:ext cx="7351121" cy="332386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171" y="0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nos facilitará información referente a los ítems cargados en el despacho.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77429" y="1520575"/>
            <a:ext cx="5537771" cy="82193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273506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6" r="24969" b="14129"/>
          <a:stretch/>
        </p:blipFill>
        <p:spPr>
          <a:xfrm>
            <a:off x="864055" y="1081260"/>
            <a:ext cx="7415890" cy="329048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171" y="133562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la columna “</a:t>
            </a:r>
            <a:r>
              <a:rPr lang="es-PY" b="1" dirty="0">
                <a:solidFill>
                  <a:schemeClr val="bg1"/>
                </a:solidFill>
              </a:rPr>
              <a:t>cantidad asociada</a:t>
            </a:r>
            <a:r>
              <a:rPr lang="es-PY" dirty="0">
                <a:solidFill>
                  <a:schemeClr val="bg1"/>
                </a:solidFill>
              </a:rPr>
              <a:t>” </a:t>
            </a:r>
            <a:r>
              <a:rPr lang="es-PY" dirty="0" smtClean="0">
                <a:solidFill>
                  <a:schemeClr val="bg1"/>
                </a:solidFill>
              </a:rPr>
              <a:t>declararemos </a:t>
            </a:r>
            <a:r>
              <a:rPr lang="es-PY" dirty="0">
                <a:solidFill>
                  <a:schemeClr val="bg1"/>
                </a:solidFill>
              </a:rPr>
              <a:t>la cantidad exacta de la mercadería a exportar.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065160" y="1503571"/>
            <a:ext cx="534256" cy="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4041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6" r="24969" b="14129"/>
          <a:stretch/>
        </p:blipFill>
        <p:spPr>
          <a:xfrm>
            <a:off x="864055" y="1074586"/>
            <a:ext cx="7415890" cy="32971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171" y="-20548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A continuación, </a:t>
            </a:r>
            <a:r>
              <a:rPr lang="es-PY" dirty="0" smtClean="0">
                <a:solidFill>
                  <a:schemeClr val="bg1"/>
                </a:solidFill>
              </a:rPr>
              <a:t>clicaremos en </a:t>
            </a:r>
            <a:r>
              <a:rPr lang="es-PY" dirty="0">
                <a:solidFill>
                  <a:schemeClr val="bg1"/>
                </a:solidFill>
              </a:rPr>
              <a:t>la opción “</a:t>
            </a:r>
            <a:r>
              <a:rPr lang="es-PY" b="1" dirty="0">
                <a:solidFill>
                  <a:schemeClr val="bg1"/>
                </a:solidFill>
              </a:rPr>
              <a:t>aceptar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462445" y="2439958"/>
            <a:ext cx="534256" cy="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314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8866" y="308345"/>
            <a:ext cx="5252484" cy="585627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Una vez asociado el despacho…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r="25796" b="13957"/>
          <a:stretch/>
        </p:blipFill>
        <p:spPr>
          <a:xfrm>
            <a:off x="516777" y="861424"/>
            <a:ext cx="8110446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1645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2"/>
          <a:stretch/>
        </p:blipFill>
        <p:spPr>
          <a:xfrm>
            <a:off x="571522" y="1219200"/>
            <a:ext cx="7960317" cy="27304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8824" y="256856"/>
            <a:ext cx="5755558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Al ingresar a la VUI…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CuadroTexto 13"/>
          <p:cNvSpPr txBox="1"/>
          <p:nvPr/>
        </p:nvSpPr>
        <p:spPr>
          <a:xfrm>
            <a:off x="3940007" y="1646277"/>
            <a:ext cx="163291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700" dirty="0" smtClean="0">
                <a:solidFill>
                  <a:srgbClr val="00602B"/>
                </a:solidFill>
              </a:rPr>
              <a:t>usuario</a:t>
            </a:r>
            <a:endParaRPr lang="es-PY" sz="700" dirty="0">
              <a:solidFill>
                <a:srgbClr val="00602B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927620" y="2040617"/>
            <a:ext cx="163291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700" dirty="0" smtClean="0">
                <a:solidFill>
                  <a:srgbClr val="00602B"/>
                </a:solidFill>
              </a:rPr>
              <a:t>contraseña</a:t>
            </a:r>
            <a:endParaRPr lang="es-PY" sz="700" dirty="0">
              <a:solidFill>
                <a:srgbClr val="00602B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22481" y="2455441"/>
            <a:ext cx="101802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700" dirty="0" smtClean="0">
                <a:solidFill>
                  <a:srgbClr val="00602B"/>
                </a:solidFill>
              </a:rPr>
              <a:t>4D683</a:t>
            </a:r>
            <a:endParaRPr lang="es-PY" sz="700" dirty="0">
              <a:solidFill>
                <a:srgbClr val="00602B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38891" y="1483383"/>
            <a:ext cx="865191" cy="3889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30240" y="1892647"/>
            <a:ext cx="865191" cy="3889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87155" y="2382136"/>
            <a:ext cx="578234" cy="321355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260498" y="78549"/>
            <a:ext cx="7978302" cy="589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vinculará los ítems al </a:t>
            </a:r>
            <a:r>
              <a:rPr lang="es-PY" dirty="0" smtClean="0">
                <a:solidFill>
                  <a:schemeClr val="bg1"/>
                </a:solidFill>
              </a:rPr>
              <a:t>embarque y visualizaremos </a:t>
            </a:r>
            <a:r>
              <a:rPr lang="es-PY" dirty="0">
                <a:solidFill>
                  <a:schemeClr val="bg1"/>
                </a:solidFill>
              </a:rPr>
              <a:t>los datos de cada uno de ellos en la pantalla principal.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r="25796" b="13957"/>
          <a:stretch/>
        </p:blipFill>
        <p:spPr>
          <a:xfrm>
            <a:off x="918646" y="771750"/>
            <a:ext cx="7306708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redondeado 12"/>
          <p:cNvSpPr/>
          <p:nvPr/>
        </p:nvSpPr>
        <p:spPr>
          <a:xfrm>
            <a:off x="1016484" y="2345955"/>
            <a:ext cx="7049387" cy="1205317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10332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r="25796" b="13957"/>
          <a:stretch/>
        </p:blipFill>
        <p:spPr>
          <a:xfrm>
            <a:off x="516777" y="771750"/>
            <a:ext cx="8110446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9316" y="226165"/>
            <a:ext cx="6528391" cy="565079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Mediante la operación “</a:t>
            </a:r>
            <a:r>
              <a:rPr lang="es-PY" dirty="0">
                <a:solidFill>
                  <a:srgbClr val="00602B"/>
                </a:solidFill>
              </a:rPr>
              <a:t>editar bultos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”…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387118" y="2627157"/>
            <a:ext cx="441789" cy="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103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Realizaremos la declaración de bultos.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9945" r="26253" b="18410"/>
          <a:stretch/>
        </p:blipFill>
        <p:spPr>
          <a:xfrm>
            <a:off x="888667" y="771750"/>
            <a:ext cx="7366667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767948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Los bultos de </a:t>
            </a:r>
            <a:r>
              <a:rPr lang="es-PY" b="1" dirty="0" smtClean="0">
                <a:solidFill>
                  <a:schemeClr val="bg1"/>
                </a:solidFill>
              </a:rPr>
              <a:t>todos</a:t>
            </a:r>
            <a:r>
              <a:rPr lang="es-PY" dirty="0" smtClean="0">
                <a:solidFill>
                  <a:schemeClr val="bg1"/>
                </a:solidFill>
              </a:rPr>
              <a:t> los ítems deberán ser declarados.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660" r="26573" b="18410"/>
          <a:stretch/>
        </p:blipFill>
        <p:spPr>
          <a:xfrm>
            <a:off x="905640" y="771750"/>
            <a:ext cx="7332720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redondeado 1"/>
          <p:cNvSpPr/>
          <p:nvPr/>
        </p:nvSpPr>
        <p:spPr>
          <a:xfrm>
            <a:off x="1770023" y="1495203"/>
            <a:ext cx="5699290" cy="785659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49675577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Los bultos de </a:t>
            </a:r>
            <a:r>
              <a:rPr lang="es-PY" b="1" dirty="0">
                <a:solidFill>
                  <a:schemeClr val="bg1"/>
                </a:solidFill>
              </a:rPr>
              <a:t>todos</a:t>
            </a:r>
            <a:r>
              <a:rPr lang="es-PY" dirty="0">
                <a:solidFill>
                  <a:schemeClr val="bg1"/>
                </a:solidFill>
              </a:rPr>
              <a:t> los ítems deberán ser declarados.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9944" r="26573" b="19267"/>
          <a:stretch/>
        </p:blipFill>
        <p:spPr>
          <a:xfrm>
            <a:off x="845238" y="771750"/>
            <a:ext cx="7453524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redondeado 1"/>
          <p:cNvSpPr/>
          <p:nvPr/>
        </p:nvSpPr>
        <p:spPr>
          <a:xfrm>
            <a:off x="1749475" y="1721234"/>
            <a:ext cx="5699290" cy="785659"/>
          </a:xfrm>
          <a:prstGeom prst="roundRect">
            <a:avLst>
              <a:gd name="adj" fmla="val 2282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52445057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9945" r="26573" b="18410"/>
          <a:stretch/>
        </p:blipFill>
        <p:spPr>
          <a:xfrm>
            <a:off x="897000" y="771750"/>
            <a:ext cx="7350001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caso de que nuestros ítems se encuentren contenerizados, mediante el botón “</a:t>
            </a:r>
            <a:r>
              <a:rPr lang="es-PY" b="1" dirty="0">
                <a:solidFill>
                  <a:schemeClr val="bg1"/>
                </a:solidFill>
              </a:rPr>
              <a:t>bultos contenerizados</a:t>
            </a:r>
            <a:r>
              <a:rPr lang="es-PY" dirty="0">
                <a:solidFill>
                  <a:schemeClr val="bg1"/>
                </a:solidFill>
              </a:rPr>
              <a:t>”, se habilitará la opción de “</a:t>
            </a:r>
            <a:r>
              <a:rPr lang="es-PY" b="1" dirty="0">
                <a:solidFill>
                  <a:schemeClr val="bg1"/>
                </a:solidFill>
              </a:rPr>
              <a:t>distribución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1756882" y="2535203"/>
            <a:ext cx="534256" cy="2635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574969" y="2535203"/>
            <a:ext cx="945659" cy="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23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9944" r="26093" b="18125"/>
          <a:stretch/>
        </p:blipFill>
        <p:spPr>
          <a:xfrm>
            <a:off x="889051" y="771750"/>
            <a:ext cx="7365898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Google Shape;321;p43"/>
          <p:cNvSpPr txBox="1">
            <a:spLocks/>
          </p:cNvSpPr>
          <p:nvPr/>
        </p:nvSpPr>
        <p:spPr>
          <a:xfrm flipH="1">
            <a:off x="229676" y="140194"/>
            <a:ext cx="8132412" cy="49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la opción de “</a:t>
            </a:r>
            <a:r>
              <a:rPr lang="es-PY" b="1" dirty="0">
                <a:solidFill>
                  <a:schemeClr val="bg1"/>
                </a:solidFill>
              </a:rPr>
              <a:t>distribución</a:t>
            </a:r>
            <a:r>
              <a:rPr lang="es-PY" dirty="0">
                <a:solidFill>
                  <a:schemeClr val="bg1"/>
                </a:solidFill>
              </a:rPr>
              <a:t>” </a:t>
            </a:r>
            <a:r>
              <a:rPr lang="es-PY" dirty="0" smtClean="0">
                <a:solidFill>
                  <a:schemeClr val="bg1"/>
                </a:solidFill>
              </a:rPr>
              <a:t>declararíamos los </a:t>
            </a:r>
            <a:r>
              <a:rPr lang="es-PY" dirty="0">
                <a:solidFill>
                  <a:schemeClr val="bg1"/>
                </a:solidFill>
              </a:rPr>
              <a:t>bultos en contenedores</a:t>
            </a:r>
            <a:r>
              <a:rPr lang="es-PY" dirty="0" smtClean="0">
                <a:solidFill>
                  <a:schemeClr val="bg1"/>
                </a:solidFill>
              </a:rPr>
              <a:t>, si contáramos con </a:t>
            </a:r>
            <a:r>
              <a:rPr lang="es-PY" dirty="0">
                <a:solidFill>
                  <a:schemeClr val="bg1"/>
                </a:solidFill>
              </a:rPr>
              <a:t>ítems contenerizados.</a:t>
            </a:r>
          </a:p>
        </p:txBody>
      </p:sp>
    </p:spTree>
    <p:extLst>
      <p:ext uri="{BB962C8B-B14F-4D97-AF65-F5344CB8AC3E}">
        <p14:creationId xmlns:p14="http://schemas.microsoft.com/office/powerpoint/2010/main" val="76310552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9944" r="26253" b="18696"/>
          <a:stretch/>
        </p:blipFill>
        <p:spPr>
          <a:xfrm>
            <a:off x="879907" y="771750"/>
            <a:ext cx="7384186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Google Shape;321;p43"/>
          <p:cNvSpPr txBox="1">
            <a:spLocks/>
          </p:cNvSpPr>
          <p:nvPr/>
        </p:nvSpPr>
        <p:spPr>
          <a:xfrm flipH="1">
            <a:off x="229678" y="13020"/>
            <a:ext cx="8051293" cy="49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</a:t>
            </a:r>
            <a:r>
              <a:rPr lang="es-PY" dirty="0" smtClean="0">
                <a:solidFill>
                  <a:schemeClr val="bg1"/>
                </a:solidFill>
              </a:rPr>
              <a:t>rocederemos </a:t>
            </a:r>
            <a:r>
              <a:rPr lang="es-PY" dirty="0">
                <a:solidFill>
                  <a:schemeClr val="bg1"/>
                </a:solidFill>
              </a:rPr>
              <a:t>a aceptar la declaración.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369977" y="2551202"/>
            <a:ext cx="534256" cy="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65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2" y="277523"/>
            <a:ext cx="6246688" cy="519178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Una vez declarados nuestros bultos…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829" r="26573" b="19267"/>
          <a:stretch/>
        </p:blipFill>
        <p:spPr>
          <a:xfrm>
            <a:off x="433780" y="792298"/>
            <a:ext cx="8276441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614937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Podremos visualizar los datos del embalaje en la pantalla principal.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20036" r="27326" b="18332"/>
          <a:stretch/>
        </p:blipFill>
        <p:spPr>
          <a:xfrm>
            <a:off x="781493" y="692264"/>
            <a:ext cx="7260404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redondeado 1"/>
          <p:cNvSpPr/>
          <p:nvPr/>
        </p:nvSpPr>
        <p:spPr>
          <a:xfrm>
            <a:off x="968638" y="3094002"/>
            <a:ext cx="6808899" cy="394554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8720722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Tendremos la opción “</a:t>
            </a:r>
            <a:r>
              <a:rPr lang="es-PY" b="1" dirty="0">
                <a:solidFill>
                  <a:schemeClr val="bg1"/>
                </a:solidFill>
              </a:rPr>
              <a:t>EFC1</a:t>
            </a:r>
            <a:r>
              <a:rPr lang="es-PY" dirty="0">
                <a:solidFill>
                  <a:schemeClr val="bg1"/>
                </a:solidFill>
              </a:rPr>
              <a:t>” y en ella el “</a:t>
            </a:r>
            <a:r>
              <a:rPr lang="es-PY" b="1" dirty="0">
                <a:solidFill>
                  <a:schemeClr val="bg1"/>
                </a:solidFill>
              </a:rPr>
              <a:t>listado de EFC1</a:t>
            </a:r>
            <a:r>
              <a:rPr lang="es-PY" dirty="0">
                <a:solidFill>
                  <a:schemeClr val="bg1"/>
                </a:solidFill>
              </a:rPr>
              <a:t>”, el cual nos permitirá visualizar los embarques que ya hemos confeccionado.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8" r="25710" b="14126"/>
          <a:stretch/>
        </p:blipFill>
        <p:spPr>
          <a:xfrm>
            <a:off x="523825" y="1131147"/>
            <a:ext cx="8096350" cy="357189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84497" y="1248448"/>
            <a:ext cx="865191" cy="3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123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20036" r="27326" b="18332"/>
          <a:stretch/>
        </p:blipFill>
        <p:spPr>
          <a:xfrm>
            <a:off x="941798" y="771750"/>
            <a:ext cx="7260404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05680" y="66096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carácter “@” en nuestro número de </a:t>
            </a:r>
            <a:r>
              <a:rPr lang="es-PY" dirty="0" smtClean="0">
                <a:solidFill>
                  <a:schemeClr val="bg1"/>
                </a:solidFill>
              </a:rPr>
              <a:t>embarque indica </a:t>
            </a:r>
            <a:r>
              <a:rPr lang="es-PY" dirty="0">
                <a:solidFill>
                  <a:schemeClr val="bg1"/>
                </a:solidFill>
              </a:rPr>
              <a:t>que </a:t>
            </a:r>
            <a:r>
              <a:rPr lang="es-PY" dirty="0" smtClean="0">
                <a:solidFill>
                  <a:schemeClr val="bg1"/>
                </a:solidFill>
              </a:rPr>
              <a:t>el mismo se </a:t>
            </a:r>
            <a:r>
              <a:rPr lang="es-PY" dirty="0">
                <a:solidFill>
                  <a:schemeClr val="bg1"/>
                </a:solidFill>
              </a:rPr>
              <a:t>encuentra </a:t>
            </a:r>
            <a:r>
              <a:rPr lang="es-PY" b="1" dirty="0">
                <a:solidFill>
                  <a:schemeClr val="bg1"/>
                </a:solidFill>
              </a:rPr>
              <a:t>EN CURSO</a:t>
            </a:r>
            <a:r>
              <a:rPr lang="es-PY" dirty="0">
                <a:solidFill>
                  <a:schemeClr val="bg1"/>
                </a:solidFill>
              </a:rPr>
              <a:t>.</a:t>
            </a:r>
            <a:endParaRPr lang="es-PY" b="1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622375" y="1105045"/>
            <a:ext cx="666257" cy="118775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5185557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7312" y="277523"/>
            <a:ext cx="6246688" cy="519178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Mediante la opción “oficializar EFC1”…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19335" r="27788" b="18517"/>
          <a:stretch/>
        </p:blipFill>
        <p:spPr>
          <a:xfrm>
            <a:off x="605898" y="771750"/>
            <a:ext cx="7932204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715892" y="4215948"/>
            <a:ext cx="708918" cy="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544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195406" y="66096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Procederemos a la oficialización de nuestro embarque.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9970" r="26490" b="18520"/>
          <a:stretch/>
        </p:blipFill>
        <p:spPr>
          <a:xfrm>
            <a:off x="885159" y="771750"/>
            <a:ext cx="7373683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250094" y="1774021"/>
            <a:ext cx="431515" cy="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140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87874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El embarque estará en estado </a:t>
            </a:r>
            <a:r>
              <a:rPr lang="es-PY" b="1" dirty="0" smtClean="0">
                <a:solidFill>
                  <a:schemeClr val="bg1"/>
                </a:solidFill>
              </a:rPr>
              <a:t>OFICIALIZADO</a:t>
            </a:r>
            <a:r>
              <a:rPr lang="es-PY" dirty="0" smtClean="0">
                <a:solidFill>
                  <a:schemeClr val="bg1"/>
                </a:solidFill>
              </a:rPr>
              <a:t> </a:t>
            </a:r>
            <a:r>
              <a:rPr lang="es-PY" dirty="0">
                <a:solidFill>
                  <a:schemeClr val="bg1"/>
                </a:solidFill>
              </a:rPr>
              <a:t>y podremos disponer del mismo para la realización del traslado. 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26097" r="26949" b="18593"/>
          <a:stretch/>
        </p:blipFill>
        <p:spPr>
          <a:xfrm>
            <a:off x="713773" y="1061238"/>
            <a:ext cx="7716455" cy="34146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redondeado 7"/>
          <p:cNvSpPr/>
          <p:nvPr/>
        </p:nvSpPr>
        <p:spPr>
          <a:xfrm>
            <a:off x="3423684" y="1562986"/>
            <a:ext cx="808071" cy="138221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2601032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69729" y="3117975"/>
            <a:ext cx="2730896" cy="64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exportacion@aduana.gov.py</a:t>
            </a:r>
            <a:endParaRPr lang="es-PY" sz="12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s-PY" sz="1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sofia_apoyo@aduana.gov.py</a:t>
            </a:r>
            <a:endParaRPr lang="es-PY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En caso de consultas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5" name="Google Shape;10396;p124"/>
          <p:cNvGrpSpPr/>
          <p:nvPr/>
        </p:nvGrpSpPr>
        <p:grpSpPr>
          <a:xfrm>
            <a:off x="7793787" y="3240206"/>
            <a:ext cx="355468" cy="353587"/>
            <a:chOff x="-35854750" y="2272675"/>
            <a:chExt cx="293000" cy="291450"/>
          </a:xfrm>
          <a:solidFill>
            <a:srgbClr val="C00000"/>
          </a:solidFill>
        </p:grpSpPr>
        <p:sp>
          <p:nvSpPr>
            <p:cNvPr id="6" name="Google Shape;10397;p124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98;p124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99;p124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Conector recto 14"/>
          <p:cNvCxnSpPr/>
          <p:nvPr/>
        </p:nvCxnSpPr>
        <p:spPr>
          <a:xfrm>
            <a:off x="5909809" y="3567130"/>
            <a:ext cx="69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9377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847" y="294529"/>
            <a:ext cx="7737619" cy="565079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En la opción “</a:t>
            </a:r>
            <a:r>
              <a:rPr lang="es-PY" dirty="0">
                <a:solidFill>
                  <a:srgbClr val="00602B"/>
                </a:solidFill>
              </a:rPr>
              <a:t>filtrar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” de la pantalla principal…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6" r="26085" b="13804"/>
          <a:stretch/>
        </p:blipFill>
        <p:spPr>
          <a:xfrm>
            <a:off x="939305" y="1219200"/>
            <a:ext cx="7265389" cy="32655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893751" y="1623317"/>
            <a:ext cx="594191" cy="2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400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Podremos realizar la recuperación de los embarques ya confeccionados, basándonos en los filtros de búsqueda.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3" r="25106" b="13857"/>
          <a:stretch/>
        </p:blipFill>
        <p:spPr>
          <a:xfrm>
            <a:off x="909945" y="1131146"/>
            <a:ext cx="7324111" cy="324060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548253" y="1156446"/>
            <a:ext cx="865191" cy="3889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394845" y="1148307"/>
            <a:ext cx="865191" cy="3889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603598" y="2418351"/>
            <a:ext cx="591666" cy="3889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32934" y="1797996"/>
            <a:ext cx="591666" cy="3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521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este ejemplo, realizaremos la búsqueda por un rango de fecha y </a:t>
            </a:r>
            <a:r>
              <a:rPr lang="es-PY" dirty="0" smtClean="0">
                <a:solidFill>
                  <a:schemeClr val="bg1"/>
                </a:solidFill>
              </a:rPr>
              <a:t>seleccionaremos el </a:t>
            </a:r>
            <a:r>
              <a:rPr lang="es-PY" dirty="0">
                <a:solidFill>
                  <a:schemeClr val="bg1"/>
                </a:solidFill>
              </a:rPr>
              <a:t>botón “</a:t>
            </a:r>
            <a:r>
              <a:rPr lang="es-PY" b="1" dirty="0">
                <a:solidFill>
                  <a:schemeClr val="bg1"/>
                </a:solidFill>
              </a:rPr>
              <a:t>aceptar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3" r="25106" b="13857"/>
          <a:stretch/>
        </p:blipFill>
        <p:spPr>
          <a:xfrm>
            <a:off x="909945" y="1131146"/>
            <a:ext cx="7324111" cy="324060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628185" y="2773253"/>
            <a:ext cx="300004" cy="1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711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Visualizaremos nuestros embarques ya confeccionados de la siguiente manera: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6" r="25861" b="17614"/>
          <a:stretch/>
        </p:blipFill>
        <p:spPr>
          <a:xfrm>
            <a:off x="709371" y="1151466"/>
            <a:ext cx="7725259" cy="322028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1569501" y="1750684"/>
            <a:ext cx="480704" cy="3160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910335" y="1738793"/>
            <a:ext cx="480704" cy="31603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261443" y="1738793"/>
            <a:ext cx="480704" cy="3160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592003" y="1738793"/>
            <a:ext cx="747152" cy="31603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948659" y="1738793"/>
            <a:ext cx="582298" cy="31603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0" r="26116" b="17415"/>
          <a:stretch/>
        </p:blipFill>
        <p:spPr>
          <a:xfrm>
            <a:off x="301684" y="1208075"/>
            <a:ext cx="8540632" cy="35747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3070" y="241558"/>
            <a:ext cx="5786380" cy="585627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Mediante la opción “</a:t>
            </a:r>
            <a:r>
              <a:rPr lang="es-PY" dirty="0">
                <a:solidFill>
                  <a:srgbClr val="00602B"/>
                </a:solidFill>
              </a:rPr>
              <a:t>agregar EFC1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”…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425770" y="1413532"/>
            <a:ext cx="690813" cy="4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0171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Nos dirigiremos a la pantalla de gestión, en la cual podremos agregar un nuevo embarque.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8" r="25771" b="17554"/>
          <a:stretch/>
        </p:blipFill>
        <p:spPr>
          <a:xfrm>
            <a:off x="716891" y="1154680"/>
            <a:ext cx="7710219" cy="32170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3330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Plan by Slidesgo">
  <a:themeElements>
    <a:clrScheme name="Personalizado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0000"/>
      </a:accent1>
      <a:accent2>
        <a:srgbClr val="073763"/>
      </a:accent2>
      <a:accent3>
        <a:srgbClr val="0B5394"/>
      </a:accent3>
      <a:accent4>
        <a:srgbClr val="3D85C6"/>
      </a:accent4>
      <a:accent5>
        <a:srgbClr val="C00000"/>
      </a:accent5>
      <a:accent6>
        <a:srgbClr val="FF0000"/>
      </a:accent6>
      <a:hlink>
        <a:srgbClr val="FFFF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439</Words>
  <Application>Microsoft Office PowerPoint</Application>
  <PresentationFormat>Presentación en pantalla (16:9)</PresentationFormat>
  <Paragraphs>42</Paragraphs>
  <Slides>34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Fira Sans Extra Condensed Medium</vt:lpstr>
      <vt:lpstr>Roboto Slab</vt:lpstr>
      <vt:lpstr>Arial</vt:lpstr>
      <vt:lpstr>Insurance Plan by Slidesgo</vt:lpstr>
      <vt:lpstr>DESPACHANTE DE ADUANA</vt:lpstr>
      <vt:lpstr>Al ingresar a la VUI…</vt:lpstr>
      <vt:lpstr>Presentación de PowerPoint</vt:lpstr>
      <vt:lpstr>En la opción “filtrar” de la pantalla principal…</vt:lpstr>
      <vt:lpstr>Presentación de PowerPoint</vt:lpstr>
      <vt:lpstr>Presentación de PowerPoint</vt:lpstr>
      <vt:lpstr>Presentación de PowerPoint</vt:lpstr>
      <vt:lpstr>Mediante la opción “agregar EFC1”…</vt:lpstr>
      <vt:lpstr>Presentación de PowerPoint</vt:lpstr>
      <vt:lpstr>En la opción “asociar empresa de transporte”…</vt:lpstr>
      <vt:lpstr>Presentación de PowerPoint</vt:lpstr>
      <vt:lpstr>Mediante la opción “seleccionar”…</vt:lpstr>
      <vt:lpstr>Presentación de PowerPoint</vt:lpstr>
      <vt:lpstr>A continuación, en la opción “asociar despacho”…</vt:lpstr>
      <vt:lpstr>Presentación de PowerPoint</vt:lpstr>
      <vt:lpstr>Presentación de PowerPoint</vt:lpstr>
      <vt:lpstr>Presentación de PowerPoint</vt:lpstr>
      <vt:lpstr>Presentación de PowerPoint</vt:lpstr>
      <vt:lpstr>Una vez asociado el despacho…</vt:lpstr>
      <vt:lpstr>Presentación de PowerPoint</vt:lpstr>
      <vt:lpstr>Mediante la operación “editar bultos”…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vez declarados nuestros bultos…</vt:lpstr>
      <vt:lpstr>Presentación de PowerPoint</vt:lpstr>
      <vt:lpstr>Presentación de PowerPoint</vt:lpstr>
      <vt:lpstr>Mediante la opción “oficializar EFC1”…</vt:lpstr>
      <vt:lpstr>Presentación de PowerPoint</vt:lpstr>
      <vt:lpstr>Presentación de PowerPoint</vt:lpstr>
      <vt:lpstr>En caso de consultas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DESPACHANTE DE ADUANA</dc:title>
  <dc:creator>Marcela</dc:creator>
  <cp:lastModifiedBy>DNA</cp:lastModifiedBy>
  <cp:revision>125</cp:revision>
  <dcterms:modified xsi:type="dcterms:W3CDTF">2024-03-20T13:06:53Z</dcterms:modified>
</cp:coreProperties>
</file>