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8"/>
  </p:notesMasterIdLst>
  <p:sldIdLst>
    <p:sldId id="346" r:id="rId2"/>
    <p:sldId id="260" r:id="rId3"/>
    <p:sldId id="358" r:id="rId4"/>
    <p:sldId id="398" r:id="rId5"/>
    <p:sldId id="365" r:id="rId6"/>
    <p:sldId id="366" r:id="rId7"/>
    <p:sldId id="262" r:id="rId8"/>
    <p:sldId id="349" r:id="rId9"/>
    <p:sldId id="389" r:id="rId10"/>
    <p:sldId id="360" r:id="rId11"/>
    <p:sldId id="364" r:id="rId12"/>
    <p:sldId id="369" r:id="rId13"/>
    <p:sldId id="368" r:id="rId14"/>
    <p:sldId id="390" r:id="rId15"/>
    <p:sldId id="371" r:id="rId16"/>
    <p:sldId id="372" r:id="rId17"/>
    <p:sldId id="399" r:id="rId18"/>
    <p:sldId id="374" r:id="rId19"/>
    <p:sldId id="400" r:id="rId20"/>
    <p:sldId id="401" r:id="rId21"/>
    <p:sldId id="354" r:id="rId22"/>
    <p:sldId id="402" r:id="rId23"/>
    <p:sldId id="377" r:id="rId24"/>
    <p:sldId id="381" r:id="rId25"/>
    <p:sldId id="382" r:id="rId26"/>
    <p:sldId id="387" r:id="rId27"/>
    <p:sldId id="376" r:id="rId28"/>
    <p:sldId id="392" r:id="rId29"/>
    <p:sldId id="408" r:id="rId30"/>
    <p:sldId id="363" r:id="rId31"/>
    <p:sldId id="404" r:id="rId32"/>
    <p:sldId id="356" r:id="rId33"/>
    <p:sldId id="393" r:id="rId34"/>
    <p:sldId id="394" r:id="rId35"/>
    <p:sldId id="405" r:id="rId36"/>
    <p:sldId id="386" r:id="rId37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39"/>
      <p:bold r:id="rId40"/>
      <p:italic r:id="rId41"/>
      <p:boldItalic r:id="rId42"/>
    </p:embeddedFont>
    <p:embeddedFont>
      <p:font typeface="Roboto Slab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AD5D3-F6D7-4047-B36D-6B2DC95B21C6}">
  <a:tblStyle styleId="{9EFAD5D3-F6D7-4047-B36D-6B2DC95B2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244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9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056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12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0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27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552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249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51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93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8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50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855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404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662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753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546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852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521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283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129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864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0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13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502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561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374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375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908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75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0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76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7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95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79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13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5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97175" y="1320225"/>
            <a:ext cx="36168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304925" y="3139200"/>
            <a:ext cx="2009100" cy="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4162800" y="4979536"/>
            <a:ext cx="49812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7638900" y="4897324"/>
            <a:ext cx="1047900" cy="164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8513700" y="2409300"/>
            <a:ext cx="935400" cy="324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3738" y="1530875"/>
            <a:ext cx="3852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773800" y="2322625"/>
            <a:ext cx="144300" cy="908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542400" y="0"/>
            <a:ext cx="144300" cy="28209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8028375" y="411475"/>
            <a:ext cx="144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613000" y="3420300"/>
            <a:ext cx="5310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484150" y="1366425"/>
            <a:ext cx="4175700" cy="23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-5398897" flipH="1">
            <a:off x="-395550" y="2499750"/>
            <a:ext cx="935400" cy="144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 rot="5400000">
            <a:off x="8213250" y="-41450"/>
            <a:ext cx="138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670" flipH="1">
            <a:off x="-150" y="4979146"/>
            <a:ext cx="15384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688600" y="550689"/>
            <a:ext cx="3766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0" y="3420300"/>
            <a:ext cx="1407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7249500" y="4573650"/>
            <a:ext cx="18945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 rot="5400000">
            <a:off x="8304150" y="4295575"/>
            <a:ext cx="7653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 rot="5400000">
            <a:off x="366925" y="384100"/>
            <a:ext cx="138300" cy="872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573650"/>
            <a:ext cx="39900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2207575" y="411400"/>
            <a:ext cx="69372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 rot="10800000">
            <a:off x="6895050" y="465250"/>
            <a:ext cx="1785900" cy="2946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>
            <a:off x="5808150" y="3897725"/>
            <a:ext cx="2872800" cy="138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419275" y="1373263"/>
            <a:ext cx="39426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5938614" y="3191388"/>
            <a:ext cx="2377200" cy="5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978325"/>
            <a:ext cx="9144000" cy="3172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275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 flipH="1">
            <a:off x="47922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 flipH="1">
            <a:off x="0" y="0"/>
            <a:ext cx="4627800" cy="309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flipH="1">
            <a:off x="-75" y="0"/>
            <a:ext cx="82401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003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ctrTitle" idx="2"/>
          </p:nvPr>
        </p:nvSpPr>
        <p:spPr>
          <a:xfrm>
            <a:off x="6050825" y="2588825"/>
            <a:ext cx="10095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ctrTitle"/>
          </p:nvPr>
        </p:nvSpPr>
        <p:spPr>
          <a:xfrm>
            <a:off x="3987209" y="1669541"/>
            <a:ext cx="4326766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Exportador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702157" y="3139200"/>
            <a:ext cx="2611868" cy="555600"/>
          </a:xfrm>
        </p:spPr>
        <p:txBody>
          <a:bodyPr/>
          <a:lstStyle/>
          <a:p>
            <a:r>
              <a:rPr lang="es-PY" dirty="0" smtClean="0"/>
              <a:t>Despacho de exportación</a:t>
            </a:r>
          </a:p>
          <a:p>
            <a:r>
              <a:rPr lang="es-PY" dirty="0" smtClean="0"/>
              <a:t>Traslado de EFC1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0" y="4132758"/>
            <a:ext cx="1338943" cy="11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475" y="252759"/>
            <a:ext cx="7006855" cy="585627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Seleccionando el ícono de </a:t>
            </a:r>
            <a:r>
              <a:rPr lang="es-PY" dirty="0" smtClean="0">
                <a:solidFill>
                  <a:srgbClr val="00602B"/>
                </a:solidFill>
              </a:rPr>
              <a:t>lupa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6" r="25859" b="13937"/>
          <a:stretch/>
        </p:blipFill>
        <p:spPr>
          <a:xfrm>
            <a:off x="537531" y="1248122"/>
            <a:ext cx="8068939" cy="360930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900827" y="1931009"/>
            <a:ext cx="318499" cy="2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410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25390" r="26413" b="18412"/>
          <a:stretch/>
        </p:blipFill>
        <p:spPr>
          <a:xfrm>
            <a:off x="863164" y="1074586"/>
            <a:ext cx="7417673" cy="32971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178306" y="66641"/>
            <a:ext cx="8623004" cy="378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Buscaremos nuestra empresa de transporte, seleccionando la opción “buscar”.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055422" y="1407559"/>
            <a:ext cx="472611" cy="2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0520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383" y="232211"/>
            <a:ext cx="8223865" cy="585627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Una vez seleccionada nuestra empresa de transporte…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4" r="25136" b="14155"/>
          <a:stretch/>
        </p:blipFill>
        <p:spPr>
          <a:xfrm>
            <a:off x="465869" y="1127982"/>
            <a:ext cx="8212263" cy="366779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835721" y="2044557"/>
            <a:ext cx="585628" cy="2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847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1" r="25931" b="14129"/>
          <a:stretch/>
        </p:blipFill>
        <p:spPr>
          <a:xfrm>
            <a:off x="927685" y="1141330"/>
            <a:ext cx="7288630" cy="323041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260350" y="76949"/>
            <a:ext cx="8143911" cy="377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La visualizaremos de la siguiente manera.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287784" y="1678041"/>
            <a:ext cx="750014" cy="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2136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" name="Google Shape;1436;p115"/>
          <p:cNvSpPr/>
          <p:nvPr/>
        </p:nvSpPr>
        <p:spPr>
          <a:xfrm flipH="1">
            <a:off x="6355994" y="3127288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rgbClr val="00602B"/>
          </a:solidFill>
          <a:ln w="9525" cap="flat" cmpd="sng">
            <a:solidFill>
              <a:srgbClr val="0060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09127" y="31522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A continuación, cargaremos la matrícula del camión y seleccionaremos el ícono de </a:t>
            </a:r>
            <a:r>
              <a:rPr lang="es-PY" b="1" dirty="0" smtClean="0">
                <a:solidFill>
                  <a:schemeClr val="bg1"/>
                </a:solidFill>
              </a:rPr>
              <a:t>lupa</a:t>
            </a:r>
            <a:r>
              <a:rPr lang="es-PY" dirty="0" smtClean="0">
                <a:solidFill>
                  <a:schemeClr val="bg1"/>
                </a:solidFill>
              </a:rPr>
              <a:t>.  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4" r="25859" b="14156"/>
          <a:stretch/>
        </p:blipFill>
        <p:spPr>
          <a:xfrm>
            <a:off x="922975" y="1141330"/>
            <a:ext cx="7298050" cy="323041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137025" y="2355577"/>
            <a:ext cx="349321" cy="3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3559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2" r="25932" b="13844"/>
          <a:stretch/>
        </p:blipFill>
        <p:spPr>
          <a:xfrm>
            <a:off x="943600" y="1154680"/>
            <a:ext cx="7256801" cy="321707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09127" y="31522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El sistema recuperará la mayoría de los datos del camión.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578813" y="2343901"/>
            <a:ext cx="750014" cy="3849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1993186" y="2676113"/>
            <a:ext cx="750014" cy="3849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408961" y="2343901"/>
            <a:ext cx="750014" cy="3849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228835" y="2343901"/>
            <a:ext cx="750014" cy="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104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7" r="25932" b="14129"/>
          <a:stretch/>
        </p:blipFill>
        <p:spPr>
          <a:xfrm>
            <a:off x="911632" y="1141330"/>
            <a:ext cx="7320736" cy="323041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24171" y="0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Completaremos manualmente la capacidad de arrastre, el color y tipo de camión.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821932" y="2660406"/>
            <a:ext cx="750014" cy="3849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154166" y="2660406"/>
            <a:ext cx="750014" cy="3849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438436" y="2660406"/>
            <a:ext cx="750014" cy="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06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8424" y="308345"/>
            <a:ext cx="9072081" cy="585627"/>
          </a:xfrm>
        </p:spPr>
        <p:txBody>
          <a:bodyPr/>
          <a:lstStyle/>
          <a:p>
            <a:r>
              <a:rPr lang="es-PY" sz="2400" dirty="0" smtClean="0">
                <a:solidFill>
                  <a:schemeClr val="accent2">
                    <a:lumMod val="50000"/>
                  </a:schemeClr>
                </a:solidFill>
              </a:rPr>
              <a:t>A continuación, cargaremos los datos del propietario del vehículo…</a:t>
            </a:r>
            <a:endParaRPr lang="es-PY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0" r="26092" b="14128"/>
          <a:stretch/>
        </p:blipFill>
        <p:spPr>
          <a:xfrm>
            <a:off x="535575" y="1261472"/>
            <a:ext cx="8072851" cy="359874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redondeado 5"/>
          <p:cNvSpPr/>
          <p:nvPr/>
        </p:nvSpPr>
        <p:spPr>
          <a:xfrm>
            <a:off x="629110" y="3585681"/>
            <a:ext cx="7888165" cy="698641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60148964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r="25931" b="14129"/>
          <a:stretch/>
        </p:blipFill>
        <p:spPr>
          <a:xfrm>
            <a:off x="911631" y="771750"/>
            <a:ext cx="7320738" cy="360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24171" y="113014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Podremos hacerlo de manera manual o, como en este ejemplo, seleccionando el botón “</a:t>
            </a:r>
            <a:r>
              <a:rPr lang="es-PY" b="1" dirty="0">
                <a:solidFill>
                  <a:schemeClr val="bg1"/>
                </a:solidFill>
              </a:rPr>
              <a:t>la empresa de transporte es propietaria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801491" y="3035064"/>
            <a:ext cx="1243173" cy="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3141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260498" y="-24191"/>
            <a:ext cx="7978302" cy="589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Procederemos a guardar la carátula de nuestro despacho mediante el botón “</a:t>
            </a:r>
            <a:r>
              <a:rPr lang="es-PY" b="1" dirty="0">
                <a:solidFill>
                  <a:schemeClr val="bg1"/>
                </a:solidFill>
              </a:rPr>
              <a:t>guardar carátula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3" r="26148" b="13827"/>
          <a:stretch/>
        </p:blipFill>
        <p:spPr>
          <a:xfrm>
            <a:off x="937206" y="771750"/>
            <a:ext cx="7269588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425958" y="2292531"/>
            <a:ext cx="750014" cy="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689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9" r="25104" b="14117"/>
          <a:stretch/>
        </p:blipFill>
        <p:spPr>
          <a:xfrm>
            <a:off x="447976" y="1266144"/>
            <a:ext cx="8143546" cy="27169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5262" y="256856"/>
            <a:ext cx="5755558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Al ingresar a la VUI…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CuadroTexto 13"/>
          <p:cNvSpPr txBox="1"/>
          <p:nvPr/>
        </p:nvSpPr>
        <p:spPr>
          <a:xfrm>
            <a:off x="3866980" y="1667167"/>
            <a:ext cx="163291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700" dirty="0" smtClean="0">
                <a:solidFill>
                  <a:srgbClr val="00602B"/>
                </a:solidFill>
              </a:rPr>
              <a:t>usuario</a:t>
            </a:r>
            <a:endParaRPr lang="es-PY" sz="700" dirty="0">
              <a:solidFill>
                <a:srgbClr val="00602B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875141" y="2092329"/>
            <a:ext cx="163291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700" dirty="0" smtClean="0">
                <a:solidFill>
                  <a:srgbClr val="00602B"/>
                </a:solidFill>
              </a:rPr>
              <a:t>contraseña</a:t>
            </a:r>
            <a:endParaRPr lang="es-PY" sz="700" dirty="0">
              <a:solidFill>
                <a:srgbClr val="00602B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80276" y="2476331"/>
            <a:ext cx="101802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700" dirty="0" smtClean="0">
                <a:solidFill>
                  <a:srgbClr val="00602B"/>
                </a:solidFill>
              </a:rPr>
              <a:t>561c82</a:t>
            </a:r>
            <a:endParaRPr lang="es-PY" sz="700" dirty="0">
              <a:solidFill>
                <a:srgbClr val="00602B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771335" y="1376338"/>
            <a:ext cx="573754" cy="4906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771335" y="1822274"/>
            <a:ext cx="573754" cy="4906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480276" y="2359430"/>
            <a:ext cx="508274" cy="434661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2378" y="308345"/>
            <a:ext cx="6218972" cy="585627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Una vez creada la carátula…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1" r="25130" b="14415"/>
          <a:stretch/>
        </p:blipFill>
        <p:spPr>
          <a:xfrm>
            <a:off x="464982" y="823120"/>
            <a:ext cx="8214036" cy="39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671334" y="1943209"/>
            <a:ext cx="606175" cy="3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670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r="25859" b="14156"/>
          <a:stretch/>
        </p:blipFill>
        <p:spPr>
          <a:xfrm>
            <a:off x="521583" y="748408"/>
            <a:ext cx="8100835" cy="39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9316" y="226165"/>
            <a:ext cx="6528391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Seleccionaremos la operación “</a:t>
            </a:r>
            <a:r>
              <a:rPr lang="es-PY" dirty="0" smtClean="0">
                <a:solidFill>
                  <a:srgbClr val="00602B"/>
                </a:solidFill>
              </a:rPr>
              <a:t>Asociar EFC1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”…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95901" y="4017196"/>
            <a:ext cx="750014" cy="2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103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11011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Podremos buscar los embarques ya confeccionados basándonos en los filtros de búsqueda.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7" r="25135" b="14129"/>
          <a:stretch/>
        </p:blipFill>
        <p:spPr>
          <a:xfrm>
            <a:off x="866260" y="771750"/>
            <a:ext cx="7411481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722705" y="1810950"/>
            <a:ext cx="410965" cy="3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163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sistema recuperará los embarques y, seleccionando el botón en la columna “</a:t>
            </a:r>
            <a:r>
              <a:rPr lang="es-PY" b="1" dirty="0">
                <a:solidFill>
                  <a:schemeClr val="bg1"/>
                </a:solidFill>
              </a:rPr>
              <a:t>agregar</a:t>
            </a:r>
            <a:r>
              <a:rPr lang="es-PY" dirty="0">
                <a:solidFill>
                  <a:schemeClr val="bg1"/>
                </a:solidFill>
              </a:rPr>
              <a:t>”…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1" r="25130" b="14129"/>
          <a:stretch/>
        </p:blipFill>
        <p:spPr>
          <a:xfrm>
            <a:off x="888212" y="771750"/>
            <a:ext cx="7367576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5804899" y="2167847"/>
            <a:ext cx="667820" cy="41096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49675577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Lo asociaremos a nuestro </a:t>
            </a:r>
            <a:r>
              <a:rPr lang="es-PY" dirty="0" smtClean="0">
                <a:solidFill>
                  <a:schemeClr val="bg1"/>
                </a:solidFill>
              </a:rPr>
              <a:t>traslado seleccionando la opción “</a:t>
            </a:r>
            <a:r>
              <a:rPr lang="es-PY" b="1" dirty="0" smtClean="0">
                <a:solidFill>
                  <a:schemeClr val="bg1"/>
                </a:solidFill>
              </a:rPr>
              <a:t>aceptar</a:t>
            </a:r>
            <a:r>
              <a:rPr lang="es-PY" dirty="0" smtClean="0">
                <a:solidFill>
                  <a:schemeClr val="bg1"/>
                </a:solidFill>
              </a:rPr>
              <a:t>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1" r="25290" b="13844"/>
          <a:stretch/>
        </p:blipFill>
        <p:spPr>
          <a:xfrm>
            <a:off x="912159" y="771750"/>
            <a:ext cx="7319682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691882" y="3291375"/>
            <a:ext cx="544531" cy="26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231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r="25771" b="14129"/>
          <a:stretch/>
        </p:blipFill>
        <p:spPr>
          <a:xfrm>
            <a:off x="951550" y="771750"/>
            <a:ext cx="7240900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Google Shape;321;p43"/>
          <p:cNvSpPr txBox="1">
            <a:spLocks/>
          </p:cNvSpPr>
          <p:nvPr/>
        </p:nvSpPr>
        <p:spPr>
          <a:xfrm flipH="1">
            <a:off x="187557" y="83465"/>
            <a:ext cx="8051293" cy="49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Una vez asociados nuestros datos, en la pantalla principal observaremos los datos de nuestro embarque.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109609" y="2558267"/>
            <a:ext cx="6873411" cy="1154021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2359657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9348" y="277523"/>
            <a:ext cx="7130268" cy="519178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Seleccionando la operación “</a:t>
            </a:r>
            <a:r>
              <a:rPr lang="es-PY" dirty="0" smtClean="0">
                <a:solidFill>
                  <a:srgbClr val="00602B"/>
                </a:solidFill>
              </a:rPr>
              <a:t>edición de título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”…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r="25771" b="14129"/>
          <a:stretch/>
        </p:blipFill>
        <p:spPr>
          <a:xfrm>
            <a:off x="553301" y="771750"/>
            <a:ext cx="8037399" cy="39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945329" y="2888432"/>
            <a:ext cx="534257" cy="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14937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Podremos editar la información del título.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19869" r="26317" b="18200"/>
          <a:stretch/>
        </p:blipFill>
        <p:spPr>
          <a:xfrm>
            <a:off x="897345" y="771750"/>
            <a:ext cx="7349310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redondeado 6"/>
          <p:cNvSpPr/>
          <p:nvPr/>
        </p:nvSpPr>
        <p:spPr>
          <a:xfrm>
            <a:off x="2311686" y="1068513"/>
            <a:ext cx="4551452" cy="2684635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8720722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Llenaremos todos los datos obligatorios antes de proceder a </a:t>
            </a:r>
            <a:r>
              <a:rPr lang="es-PY" dirty="0" smtClean="0">
                <a:solidFill>
                  <a:schemeClr val="bg1"/>
                </a:solidFill>
              </a:rPr>
              <a:t>“</a:t>
            </a:r>
            <a:r>
              <a:rPr lang="es-PY" b="1" dirty="0" smtClean="0">
                <a:solidFill>
                  <a:schemeClr val="bg1"/>
                </a:solidFill>
              </a:rPr>
              <a:t>guardar </a:t>
            </a:r>
            <a:r>
              <a:rPr lang="es-PY" b="1" dirty="0">
                <a:solidFill>
                  <a:schemeClr val="bg1"/>
                </a:solidFill>
              </a:rPr>
              <a:t>el </a:t>
            </a:r>
            <a:r>
              <a:rPr lang="es-PY" b="1" dirty="0" smtClean="0">
                <a:solidFill>
                  <a:schemeClr val="bg1"/>
                </a:solidFill>
              </a:rPr>
              <a:t>título</a:t>
            </a:r>
            <a:r>
              <a:rPr lang="es-PY" dirty="0" smtClean="0">
                <a:solidFill>
                  <a:schemeClr val="bg1"/>
                </a:solidFill>
              </a:rPr>
              <a:t>”. 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944" r="26253" b="18696"/>
          <a:stretch/>
        </p:blipFill>
        <p:spPr>
          <a:xfrm>
            <a:off x="854793" y="771750"/>
            <a:ext cx="7434415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3780890" y="1275180"/>
            <a:ext cx="2897312" cy="1067328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691883" y="3345400"/>
            <a:ext cx="750014" cy="3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959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3750" y="308345"/>
            <a:ext cx="6246688" cy="519178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Una vez actualizado el título…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9945" r="26252" b="18410"/>
          <a:stretch/>
        </p:blipFill>
        <p:spPr>
          <a:xfrm>
            <a:off x="474252" y="812846"/>
            <a:ext cx="8195496" cy="39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681609" y="1891838"/>
            <a:ext cx="570218" cy="32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8734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Tendremos la opción “</a:t>
            </a:r>
            <a:r>
              <a:rPr lang="es-PY" b="1" dirty="0">
                <a:solidFill>
                  <a:schemeClr val="bg1"/>
                </a:solidFill>
              </a:rPr>
              <a:t>EFC1</a:t>
            </a:r>
            <a:r>
              <a:rPr lang="es-PY" dirty="0">
                <a:solidFill>
                  <a:schemeClr val="bg1"/>
                </a:solidFill>
              </a:rPr>
              <a:t>”, en ella el “</a:t>
            </a:r>
            <a:r>
              <a:rPr lang="es-PY" b="1" dirty="0">
                <a:solidFill>
                  <a:schemeClr val="bg1"/>
                </a:solidFill>
              </a:rPr>
              <a:t>listado de EFC1</a:t>
            </a:r>
            <a:r>
              <a:rPr lang="es-PY" dirty="0">
                <a:solidFill>
                  <a:schemeClr val="bg1"/>
                </a:solidFill>
              </a:rPr>
              <a:t>” y el “</a:t>
            </a:r>
            <a:r>
              <a:rPr lang="es-PY" b="1" dirty="0">
                <a:solidFill>
                  <a:schemeClr val="bg1"/>
                </a:solidFill>
              </a:rPr>
              <a:t>listado de traslado</a:t>
            </a:r>
            <a:r>
              <a:rPr lang="es-PY" dirty="0">
                <a:solidFill>
                  <a:schemeClr val="bg1"/>
                </a:solidFill>
              </a:rPr>
              <a:t>”, este último nos permitirá gestionar el traslado del embarque.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9" r="24989" b="14080"/>
          <a:stretch/>
        </p:blipFill>
        <p:spPr>
          <a:xfrm>
            <a:off x="880622" y="1127982"/>
            <a:ext cx="7382756" cy="324376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839525" y="1428107"/>
            <a:ext cx="732421" cy="3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123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19089" r="27376" b="18696"/>
          <a:stretch/>
        </p:blipFill>
        <p:spPr>
          <a:xfrm>
            <a:off x="980259" y="771750"/>
            <a:ext cx="7183483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05680" y="66096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Habremos realizado nuestro traslado y lo oficializaremos</a:t>
            </a:r>
            <a:r>
              <a:rPr lang="es-PY" dirty="0">
                <a:solidFill>
                  <a:schemeClr val="bg1"/>
                </a:solidFill>
              </a:rPr>
              <a:t> </a:t>
            </a:r>
            <a:r>
              <a:rPr lang="es-PY" dirty="0" smtClean="0">
                <a:solidFill>
                  <a:schemeClr val="bg1"/>
                </a:solidFill>
              </a:rPr>
              <a:t>seleccionando la opción “oficializar traslado”.</a:t>
            </a:r>
            <a:endParaRPr lang="es-PY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325474" y="4007366"/>
            <a:ext cx="750014" cy="2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57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77523"/>
            <a:ext cx="7037802" cy="519178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…y aceptaremos la </a:t>
            </a:r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oficialización del 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traslado.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20230" r="26252" b="18696"/>
          <a:stretch/>
        </p:blipFill>
        <p:spPr>
          <a:xfrm>
            <a:off x="435957" y="771750"/>
            <a:ext cx="8272087" cy="39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301464" y="1840468"/>
            <a:ext cx="534257" cy="3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72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87874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El traslado pasará a estar en estado OFICIALIZADO.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9970" r="26338" b="18790"/>
          <a:stretch/>
        </p:blipFill>
        <p:spPr>
          <a:xfrm>
            <a:off x="868917" y="771750"/>
            <a:ext cx="7406167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568592" y="1725147"/>
            <a:ext cx="534257" cy="3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032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87874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Lo visualizaremos de la siguiente manera.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158" r="27248" b="18521"/>
          <a:stretch/>
        </p:blipFill>
        <p:spPr>
          <a:xfrm>
            <a:off x="940558" y="1148006"/>
            <a:ext cx="7262884" cy="32237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redondeado 7"/>
          <p:cNvSpPr/>
          <p:nvPr/>
        </p:nvSpPr>
        <p:spPr>
          <a:xfrm>
            <a:off x="3577794" y="1614356"/>
            <a:ext cx="1939428" cy="121976"/>
          </a:xfrm>
          <a:prstGeom prst="roundRect">
            <a:avLst>
              <a:gd name="adj" fmla="val 0"/>
            </a:avLst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91285214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87874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Podremos proceder a imprimir la nota de traslado para embarque, seleccionando la opción “</a:t>
            </a:r>
            <a:r>
              <a:rPr lang="es-PY" b="1" dirty="0">
                <a:solidFill>
                  <a:schemeClr val="bg1"/>
                </a:solidFill>
              </a:rPr>
              <a:t>imprimir</a:t>
            </a:r>
            <a:r>
              <a:rPr lang="es-PY" dirty="0">
                <a:solidFill>
                  <a:schemeClr val="bg1"/>
                </a:solidFill>
              </a:rPr>
              <a:t>”.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9374" r="27216" b="18410"/>
          <a:stretch/>
        </p:blipFill>
        <p:spPr>
          <a:xfrm>
            <a:off x="963745" y="771750"/>
            <a:ext cx="7216510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563806" y="3962179"/>
            <a:ext cx="534257" cy="3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847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87874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sistema abrirá una nueva ventana, en la cual visualizaremos la nota de </a:t>
            </a:r>
            <a:r>
              <a:rPr lang="es-PY" dirty="0" smtClean="0">
                <a:solidFill>
                  <a:schemeClr val="bg1"/>
                </a:solidFill>
              </a:rPr>
              <a:t>traslado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22853" r="38816" b="18526"/>
          <a:stretch/>
        </p:blipFill>
        <p:spPr>
          <a:xfrm>
            <a:off x="1838634" y="697177"/>
            <a:ext cx="5137079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65774" y="4297177"/>
            <a:ext cx="7746715" cy="84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Extra Condensed Medium"/>
              <a:buNone/>
              <a:defRPr sz="1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PY" sz="2400" dirty="0">
                <a:solidFill>
                  <a:schemeClr val="bg1"/>
                </a:solidFill>
              </a:rPr>
              <a:t>L</a:t>
            </a:r>
            <a:r>
              <a:rPr lang="es-PY" sz="2400" dirty="0" smtClean="0">
                <a:solidFill>
                  <a:schemeClr val="bg1"/>
                </a:solidFill>
              </a:rPr>
              <a:t>a </a:t>
            </a:r>
            <a:r>
              <a:rPr lang="es-PY" sz="2400" dirty="0">
                <a:solidFill>
                  <a:schemeClr val="bg1"/>
                </a:solidFill>
              </a:rPr>
              <a:t>misma </a:t>
            </a:r>
            <a:r>
              <a:rPr lang="es-PY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DEBE </a:t>
            </a:r>
            <a:r>
              <a:rPr lang="es-PY" sz="2400" dirty="0" smtClean="0">
                <a:solidFill>
                  <a:schemeClr val="bg1"/>
                </a:solidFill>
              </a:rPr>
              <a:t>ser </a:t>
            </a:r>
            <a:r>
              <a:rPr lang="es-PY" sz="2400" dirty="0">
                <a:solidFill>
                  <a:schemeClr val="bg1"/>
                </a:solidFill>
              </a:rPr>
              <a:t>presentada en la aduana de embarque para realizar el ingreso de la mercadería a depósito.</a:t>
            </a:r>
          </a:p>
        </p:txBody>
      </p:sp>
    </p:spTree>
    <p:extLst>
      <p:ext uri="{BB962C8B-B14F-4D97-AF65-F5344CB8AC3E}">
        <p14:creationId xmlns:p14="http://schemas.microsoft.com/office/powerpoint/2010/main" val="643865867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469729" y="3117975"/>
            <a:ext cx="2730896" cy="64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exportacion@aduana.gov.py</a:t>
            </a:r>
            <a:endParaRPr lang="es-PY" sz="12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s-PY" sz="1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sofia_apoyo@aduana.gov.py</a:t>
            </a:r>
            <a:endParaRPr lang="es-PY" sz="1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En caso de consultas</a:t>
            </a:r>
            <a:endParaRPr lang="es-PY" dirty="0"/>
          </a:p>
        </p:txBody>
      </p:sp>
      <p:sp>
        <p:nvSpPr>
          <p:cNvPr id="4" name="Rectángulo 3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5" name="Google Shape;10396;p124"/>
          <p:cNvGrpSpPr/>
          <p:nvPr/>
        </p:nvGrpSpPr>
        <p:grpSpPr>
          <a:xfrm>
            <a:off x="7793787" y="3240206"/>
            <a:ext cx="355468" cy="353587"/>
            <a:chOff x="-35854750" y="2272675"/>
            <a:chExt cx="293000" cy="291450"/>
          </a:xfrm>
          <a:solidFill>
            <a:srgbClr val="C00000"/>
          </a:solidFill>
        </p:grpSpPr>
        <p:sp>
          <p:nvSpPr>
            <p:cNvPr id="6" name="Google Shape;10397;p124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98;p124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99;p124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" name="Conector recto 14"/>
          <p:cNvCxnSpPr/>
          <p:nvPr/>
        </p:nvCxnSpPr>
        <p:spPr>
          <a:xfrm>
            <a:off x="5909809" y="3567130"/>
            <a:ext cx="695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93779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9" r="24969" b="17269"/>
          <a:stretch/>
        </p:blipFill>
        <p:spPr>
          <a:xfrm>
            <a:off x="693180" y="1154680"/>
            <a:ext cx="7757640" cy="32170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Al seleccionar la opción “</a:t>
            </a:r>
            <a:r>
              <a:rPr lang="es-PY" b="1" dirty="0">
                <a:solidFill>
                  <a:schemeClr val="bg1"/>
                </a:solidFill>
              </a:rPr>
              <a:t>listado de traslado</a:t>
            </a:r>
            <a:r>
              <a:rPr lang="es-PY" dirty="0">
                <a:solidFill>
                  <a:schemeClr val="bg1"/>
                </a:solidFill>
              </a:rPr>
              <a:t>”,  visualizaremos la página de gestión y seleccionaremos la opción </a:t>
            </a:r>
            <a:r>
              <a:rPr lang="es-PY" dirty="0" smtClean="0">
                <a:solidFill>
                  <a:schemeClr val="bg1"/>
                </a:solidFill>
              </a:rPr>
              <a:t>“</a:t>
            </a:r>
            <a:r>
              <a:rPr lang="es-PY" b="1" dirty="0" smtClean="0">
                <a:solidFill>
                  <a:schemeClr val="bg1"/>
                </a:solidFill>
              </a:rPr>
              <a:t>filtrar</a:t>
            </a:r>
            <a:r>
              <a:rPr lang="es-PY" dirty="0" smtClean="0">
                <a:solidFill>
                  <a:schemeClr val="bg1"/>
                </a:solidFill>
              </a:rPr>
              <a:t>”.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93180" y="1530848"/>
            <a:ext cx="560267" cy="3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314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Podremos recuperar la información sobre los traslados ya confeccionados en base a los filtros de búsqueda.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8" r="24969" b="13844"/>
          <a:stretch/>
        </p:blipFill>
        <p:spPr>
          <a:xfrm>
            <a:off x="896438" y="1067912"/>
            <a:ext cx="7351124" cy="330383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2681555" y="1212350"/>
            <a:ext cx="3780890" cy="125344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2802521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8" r="24969" b="13844"/>
          <a:stretch/>
        </p:blipFill>
        <p:spPr>
          <a:xfrm>
            <a:off x="896438" y="1074586"/>
            <a:ext cx="7351124" cy="32971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este ejemplo, realizaremos la búsqueda por rango de fecha.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558319" y="2408300"/>
            <a:ext cx="472611" cy="3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711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El sistema recuperará la información de los traslados y la visualizaremos de la siguiente </a:t>
            </a:r>
            <a:r>
              <a:rPr lang="es-PY" dirty="0" smtClean="0">
                <a:solidFill>
                  <a:schemeClr val="bg1"/>
                </a:solidFill>
              </a:rPr>
              <a:t>manera.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2" r="24969" b="14415"/>
          <a:stretch/>
        </p:blipFill>
        <p:spPr>
          <a:xfrm>
            <a:off x="864055" y="1141330"/>
            <a:ext cx="7415890" cy="323041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1497071" y="1769883"/>
            <a:ext cx="496115" cy="22142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378144" y="1769882"/>
            <a:ext cx="496115" cy="2214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228395" y="1769881"/>
            <a:ext cx="496115" cy="22142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241750" y="1769881"/>
            <a:ext cx="782314" cy="22143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899565" y="1770305"/>
            <a:ext cx="496115" cy="22142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600011" y="1769880"/>
            <a:ext cx="782314" cy="22143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9" r="25282" b="14016"/>
          <a:stretch/>
        </p:blipFill>
        <p:spPr>
          <a:xfrm>
            <a:off x="489995" y="1168028"/>
            <a:ext cx="8164010" cy="362774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12" y="241558"/>
            <a:ext cx="6837218" cy="585627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Seleccionando la opción 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s-PY" dirty="0" smtClean="0">
                <a:solidFill>
                  <a:srgbClr val="00602B"/>
                </a:solidFill>
              </a:rPr>
              <a:t>agregar traslado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”…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272627" y="1492478"/>
            <a:ext cx="782314" cy="2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0171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5" r="25859" b="13937"/>
          <a:stretch/>
        </p:blipFill>
        <p:spPr>
          <a:xfrm>
            <a:off x="937343" y="1107958"/>
            <a:ext cx="7269314" cy="326379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la siguiente pantalla completaremos ciertos datos del traslado, como la modalidad y aduana de embarque.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448710" y="1717178"/>
            <a:ext cx="750014" cy="3849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830494" y="1717178"/>
            <a:ext cx="750014" cy="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922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urance Plan by Slidesgo">
  <a:themeElements>
    <a:clrScheme name="Personalizado 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0000"/>
      </a:accent1>
      <a:accent2>
        <a:srgbClr val="073763"/>
      </a:accent2>
      <a:accent3>
        <a:srgbClr val="0B5394"/>
      </a:accent3>
      <a:accent4>
        <a:srgbClr val="3D85C6"/>
      </a:accent4>
      <a:accent5>
        <a:srgbClr val="C00000"/>
      </a:accent5>
      <a:accent6>
        <a:srgbClr val="FF0000"/>
      </a:accent6>
      <a:hlink>
        <a:srgbClr val="FFFFFF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461</Words>
  <Application>Microsoft Office PowerPoint</Application>
  <PresentationFormat>Presentación en pantalla (16:9)</PresentationFormat>
  <Paragraphs>44</Paragraphs>
  <Slides>36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Fira Sans Extra Condensed Medium</vt:lpstr>
      <vt:lpstr>Roboto Slab</vt:lpstr>
      <vt:lpstr>Arial</vt:lpstr>
      <vt:lpstr>Insurance Plan by Slidesgo</vt:lpstr>
      <vt:lpstr>Exportador</vt:lpstr>
      <vt:lpstr>Al ingresar a la VUI…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Seleccionando la opción “agregar traslado”…</vt:lpstr>
      <vt:lpstr>Presentación de PowerPoint</vt:lpstr>
      <vt:lpstr>Seleccionando el ícono de lupa…</vt:lpstr>
      <vt:lpstr>Presentación de PowerPoint</vt:lpstr>
      <vt:lpstr>Una vez seleccionada nuestra empresa de transporte…</vt:lpstr>
      <vt:lpstr>Presentación de PowerPoint</vt:lpstr>
      <vt:lpstr>Presentación de PowerPoint</vt:lpstr>
      <vt:lpstr>Presentación de PowerPoint</vt:lpstr>
      <vt:lpstr>Presentación de PowerPoint</vt:lpstr>
      <vt:lpstr>A continuación, cargaremos los datos del propietario del vehículo…</vt:lpstr>
      <vt:lpstr>Presentación de PowerPoint</vt:lpstr>
      <vt:lpstr>Presentación de PowerPoint</vt:lpstr>
      <vt:lpstr>Una vez creada la carátula…</vt:lpstr>
      <vt:lpstr>Seleccionaremos la operación “Asociar EFC1”…</vt:lpstr>
      <vt:lpstr>Presentación de PowerPoint</vt:lpstr>
      <vt:lpstr>Presentación de PowerPoint</vt:lpstr>
      <vt:lpstr>Presentación de PowerPoint</vt:lpstr>
      <vt:lpstr>Presentación de PowerPoint</vt:lpstr>
      <vt:lpstr>Seleccionando la operación “edición de título”…</vt:lpstr>
      <vt:lpstr>Presentación de PowerPoint</vt:lpstr>
      <vt:lpstr>Presentación de PowerPoint</vt:lpstr>
      <vt:lpstr>Una vez actualizado el título…</vt:lpstr>
      <vt:lpstr>Presentación de PowerPoint</vt:lpstr>
      <vt:lpstr>…y aceptaremos la oficialización del traslado.</vt:lpstr>
      <vt:lpstr>Presentación de PowerPoint</vt:lpstr>
      <vt:lpstr>Presentación de PowerPoint</vt:lpstr>
      <vt:lpstr>Presentación de PowerPoint</vt:lpstr>
      <vt:lpstr>Presentación de PowerPoint</vt:lpstr>
      <vt:lpstr>En caso de consultas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DESPACHANTE DE ADUANA</dc:title>
  <dc:creator>Marcela</dc:creator>
  <cp:lastModifiedBy>DNA</cp:lastModifiedBy>
  <cp:revision>161</cp:revision>
  <dcterms:modified xsi:type="dcterms:W3CDTF">2024-03-20T13:12:55Z</dcterms:modified>
</cp:coreProperties>
</file>