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35"/>
  </p:notesMasterIdLst>
  <p:sldIdLst>
    <p:sldId id="346" r:id="rId2"/>
    <p:sldId id="260" r:id="rId3"/>
    <p:sldId id="358" r:id="rId4"/>
    <p:sldId id="398" r:id="rId5"/>
    <p:sldId id="365" r:id="rId6"/>
    <p:sldId id="366" r:id="rId7"/>
    <p:sldId id="411" r:id="rId8"/>
    <p:sldId id="262" r:id="rId9"/>
    <p:sldId id="389" r:id="rId10"/>
    <p:sldId id="410" r:id="rId11"/>
    <p:sldId id="364" r:id="rId12"/>
    <p:sldId id="369" r:id="rId13"/>
    <p:sldId id="368" r:id="rId14"/>
    <p:sldId id="390" r:id="rId15"/>
    <p:sldId id="371" r:id="rId16"/>
    <p:sldId id="372" r:id="rId17"/>
    <p:sldId id="374" r:id="rId18"/>
    <p:sldId id="400" r:id="rId19"/>
    <p:sldId id="402" r:id="rId20"/>
    <p:sldId id="412" r:id="rId21"/>
    <p:sldId id="381" r:id="rId22"/>
    <p:sldId id="421" r:id="rId23"/>
    <p:sldId id="418" r:id="rId24"/>
    <p:sldId id="376" r:id="rId25"/>
    <p:sldId id="420" r:id="rId26"/>
    <p:sldId id="426" r:id="rId27"/>
    <p:sldId id="416" r:id="rId28"/>
    <p:sldId id="431" r:id="rId29"/>
    <p:sldId id="427" r:id="rId30"/>
    <p:sldId id="428" r:id="rId31"/>
    <p:sldId id="429" r:id="rId32"/>
    <p:sldId id="430" r:id="rId33"/>
    <p:sldId id="386" r:id="rId34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36"/>
      <p:bold r:id="rId37"/>
      <p:italic r:id="rId38"/>
      <p:boldItalic r:id="rId39"/>
    </p:embeddedFont>
    <p:embeddedFont>
      <p:font typeface="Roboto Slab" panose="020B0604020202020204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6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FAD5D3-F6D7-4047-B36D-6B2DC95B21C6}">
  <a:tblStyle styleId="{9EFAD5D3-F6D7-4047-B36D-6B2DC95B21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62445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3491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7406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4125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a6641a08c1_1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a6641a08c1_1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7300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6275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8552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3249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7515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82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6509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753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a6641a08c1_1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a6641a08c1_1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2855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0866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18524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6400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6356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1292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84600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a6641a08c1_1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a6641a08c1_1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17360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92663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a6641a08c1_1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a6641a08c1_1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41559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9444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56133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75894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73038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5783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0408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3766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276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747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2958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4136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475" y="-14675"/>
            <a:ext cx="9144000" cy="5158200"/>
          </a:xfrm>
          <a:prstGeom prst="rect">
            <a:avLst/>
          </a:prstGeom>
          <a:solidFill>
            <a:srgbClr val="FFFFFF">
              <a:alpha val="5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183800" y="0"/>
            <a:ext cx="7960500" cy="41445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1899474"/>
            <a:ext cx="1575000" cy="32442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697175" y="1320225"/>
            <a:ext cx="3616800" cy="16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6304925" y="3139200"/>
            <a:ext cx="2009100" cy="5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 rot="828" flipH="1">
            <a:off x="4162800" y="4979536"/>
            <a:ext cx="4981200" cy="1641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2" name="Google Shape;42;p7"/>
          <p:cNvSpPr/>
          <p:nvPr/>
        </p:nvSpPr>
        <p:spPr>
          <a:xfrm flipH="1">
            <a:off x="0" y="0"/>
            <a:ext cx="325200" cy="46473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3" name="Google Shape;43;p7"/>
          <p:cNvSpPr/>
          <p:nvPr/>
        </p:nvSpPr>
        <p:spPr>
          <a:xfrm rot="984" flipH="1">
            <a:off x="7638900" y="4897324"/>
            <a:ext cx="1047900" cy="1641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4" name="Google Shape;44;p7"/>
          <p:cNvSpPr/>
          <p:nvPr/>
        </p:nvSpPr>
        <p:spPr>
          <a:xfrm rot="-5398897" flipH="1">
            <a:off x="8513700" y="2409300"/>
            <a:ext cx="935400" cy="3249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5" name="Google Shape;45;p7"/>
          <p:cNvSpPr txBox="1">
            <a:spLocks noGrp="1"/>
          </p:cNvSpPr>
          <p:nvPr>
            <p:ph type="ctrTitle"/>
          </p:nvPr>
        </p:nvSpPr>
        <p:spPr>
          <a:xfrm>
            <a:off x="720000" y="540000"/>
            <a:ext cx="77040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763738" y="1530875"/>
            <a:ext cx="3852600" cy="25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oboto Slab"/>
              <a:buChar char="●"/>
              <a:defRPr>
                <a:solidFill>
                  <a:srgbClr val="073763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○"/>
              <a:defRPr>
                <a:solidFill>
                  <a:srgbClr val="073763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■"/>
              <a:defRPr>
                <a:solidFill>
                  <a:srgbClr val="073763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>
                <a:solidFill>
                  <a:srgbClr val="073763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○"/>
              <a:defRPr>
                <a:solidFill>
                  <a:srgbClr val="073763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■"/>
              <a:defRPr>
                <a:solidFill>
                  <a:srgbClr val="073763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>
                <a:solidFill>
                  <a:srgbClr val="073763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○"/>
              <a:defRPr>
                <a:solidFill>
                  <a:srgbClr val="073763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■"/>
              <a:defRPr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/>
          <p:nvPr/>
        </p:nvSpPr>
        <p:spPr>
          <a:xfrm>
            <a:off x="773800" y="2322625"/>
            <a:ext cx="144300" cy="9081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542400" y="0"/>
            <a:ext cx="144300" cy="28209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8"/>
          <p:cNvSpPr/>
          <p:nvPr/>
        </p:nvSpPr>
        <p:spPr>
          <a:xfrm>
            <a:off x="8028375" y="411475"/>
            <a:ext cx="144300" cy="17232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8"/>
          <p:cNvSpPr/>
          <p:nvPr/>
        </p:nvSpPr>
        <p:spPr>
          <a:xfrm>
            <a:off x="8613000" y="3420300"/>
            <a:ext cx="531000" cy="17232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2484150" y="1366425"/>
            <a:ext cx="4175700" cy="23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3" name="Google Shape;53;p8"/>
          <p:cNvSpPr/>
          <p:nvPr/>
        </p:nvSpPr>
        <p:spPr>
          <a:xfrm rot="-5398897" flipH="1">
            <a:off x="-395550" y="2499750"/>
            <a:ext cx="935400" cy="1440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54" name="Google Shape;54;p8"/>
          <p:cNvSpPr/>
          <p:nvPr/>
        </p:nvSpPr>
        <p:spPr>
          <a:xfrm rot="5400000">
            <a:off x="8213250" y="-41450"/>
            <a:ext cx="138300" cy="17232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8"/>
          <p:cNvSpPr/>
          <p:nvPr/>
        </p:nvSpPr>
        <p:spPr>
          <a:xfrm rot="670" flipH="1">
            <a:off x="-150" y="4979146"/>
            <a:ext cx="1538400" cy="1641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2688600" y="550689"/>
            <a:ext cx="3766800" cy="11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L="91440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L="137160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L="182880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L="228600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L="274320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L="320040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L="365760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L="411480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/>
          <p:nvPr/>
        </p:nvSpPr>
        <p:spPr>
          <a:xfrm>
            <a:off x="0" y="3420300"/>
            <a:ext cx="140700" cy="17232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0"/>
          <p:cNvSpPr/>
          <p:nvPr/>
        </p:nvSpPr>
        <p:spPr>
          <a:xfrm>
            <a:off x="7249500" y="4573650"/>
            <a:ext cx="1894500" cy="3108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0"/>
          <p:cNvSpPr/>
          <p:nvPr/>
        </p:nvSpPr>
        <p:spPr>
          <a:xfrm rot="5400000">
            <a:off x="8304150" y="4295575"/>
            <a:ext cx="765300" cy="1077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0"/>
          <p:cNvSpPr/>
          <p:nvPr/>
        </p:nvSpPr>
        <p:spPr>
          <a:xfrm rot="5400000">
            <a:off x="366925" y="384100"/>
            <a:ext cx="138300" cy="8721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>
            <a:off x="0" y="4573650"/>
            <a:ext cx="3990000" cy="3108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 rot="10800000">
            <a:off x="2207575" y="411400"/>
            <a:ext cx="6937200" cy="1077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/>
          <p:nvPr/>
        </p:nvSpPr>
        <p:spPr>
          <a:xfrm rot="10800000">
            <a:off x="6895050" y="465250"/>
            <a:ext cx="1785900" cy="294600"/>
          </a:xfrm>
          <a:prstGeom prst="rect">
            <a:avLst/>
          </a:prstGeom>
          <a:solidFill>
            <a:schemeClr val="accent6">
              <a:alpha val="534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1"/>
          <p:cNvSpPr/>
          <p:nvPr/>
        </p:nvSpPr>
        <p:spPr>
          <a:xfrm rot="10800000">
            <a:off x="5808150" y="3897725"/>
            <a:ext cx="2872800" cy="1383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title" hasCustomPrompt="1"/>
          </p:nvPr>
        </p:nvSpPr>
        <p:spPr>
          <a:xfrm>
            <a:off x="4419275" y="1373263"/>
            <a:ext cx="3942600" cy="16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5938614" y="3191388"/>
            <a:ext cx="2377200" cy="57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0" y="-14675"/>
            <a:ext cx="9144000" cy="5158200"/>
          </a:xfrm>
          <a:prstGeom prst="rect">
            <a:avLst/>
          </a:prstGeom>
          <a:solidFill>
            <a:srgbClr val="FFFFFF">
              <a:alpha val="5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4"/>
          <p:cNvSpPr/>
          <p:nvPr/>
        </p:nvSpPr>
        <p:spPr>
          <a:xfrm>
            <a:off x="0" y="978325"/>
            <a:ext cx="9144000" cy="31722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8275"/>
              </a:solidFill>
            </a:endParaRPr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1676549" y="2123400"/>
            <a:ext cx="28470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1"/>
          </p:nvPr>
        </p:nvSpPr>
        <p:spPr>
          <a:xfrm flipH="1">
            <a:off x="4792272" y="1986750"/>
            <a:ext cx="2631000" cy="11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4"/>
          <p:cNvSpPr/>
          <p:nvPr/>
        </p:nvSpPr>
        <p:spPr>
          <a:xfrm flipH="1">
            <a:off x="0" y="0"/>
            <a:ext cx="4627800" cy="3099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_1_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/>
          <p:nvPr/>
        </p:nvSpPr>
        <p:spPr>
          <a:xfrm flipH="1">
            <a:off x="200" y="0"/>
            <a:ext cx="9144000" cy="5151000"/>
          </a:xfrm>
          <a:prstGeom prst="rect">
            <a:avLst/>
          </a:prstGeom>
          <a:solidFill>
            <a:srgbClr val="FFFFFF">
              <a:alpha val="5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5"/>
          <p:cNvSpPr/>
          <p:nvPr/>
        </p:nvSpPr>
        <p:spPr>
          <a:xfrm flipH="1">
            <a:off x="-75" y="0"/>
            <a:ext cx="8240100" cy="46473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831200" y="3764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1"/>
          </p:nvPr>
        </p:nvSpPr>
        <p:spPr>
          <a:xfrm>
            <a:off x="831200" y="2314225"/>
            <a:ext cx="40038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5"/>
          <p:cNvSpPr/>
          <p:nvPr/>
        </p:nvSpPr>
        <p:spPr>
          <a:xfrm flipH="1">
            <a:off x="904125" y="3827725"/>
            <a:ext cx="8240100" cy="13230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ctrTitle" idx="2"/>
          </p:nvPr>
        </p:nvSpPr>
        <p:spPr>
          <a:xfrm>
            <a:off x="6050825" y="2588825"/>
            <a:ext cx="1009500" cy="3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9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 Medium"/>
              <a:buNone/>
              <a:defRPr sz="2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175" y="1201750"/>
            <a:ext cx="7716600" cy="3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6" r:id="rId4"/>
    <p:sldLayoutId id="2147483657" r:id="rId5"/>
    <p:sldLayoutId id="2147483660" r:id="rId6"/>
    <p:sldLayoutId id="214748366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9"/>
          <p:cNvSpPr txBox="1">
            <a:spLocks noGrp="1"/>
          </p:cNvSpPr>
          <p:nvPr>
            <p:ph type="ctrTitle"/>
          </p:nvPr>
        </p:nvSpPr>
        <p:spPr>
          <a:xfrm>
            <a:off x="3987209" y="1535979"/>
            <a:ext cx="4326766" cy="16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Funcionario de Visturía</a:t>
            </a:r>
            <a:endParaRPr dirty="0"/>
          </a:p>
        </p:txBody>
      </p:sp>
      <p:sp>
        <p:nvSpPr>
          <p:cNvPr id="3" name="Rectángulo 2"/>
          <p:cNvSpPr/>
          <p:nvPr/>
        </p:nvSpPr>
        <p:spPr>
          <a:xfrm>
            <a:off x="0" y="1899642"/>
            <a:ext cx="1572664" cy="3243857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5702157" y="3139200"/>
            <a:ext cx="2611868" cy="555600"/>
          </a:xfrm>
        </p:spPr>
        <p:txBody>
          <a:bodyPr/>
          <a:lstStyle/>
          <a:p>
            <a:r>
              <a:rPr lang="es-PY" dirty="0" smtClean="0"/>
              <a:t>Despacho de exportación</a:t>
            </a:r>
          </a:p>
          <a:p>
            <a:r>
              <a:rPr lang="es-PY" dirty="0" smtClean="0"/>
              <a:t>Verificación Documental</a:t>
            </a:r>
            <a:endParaRPr lang="es-PY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9" y="4101506"/>
            <a:ext cx="1352006" cy="120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13676" y="55896"/>
            <a:ext cx="8025124" cy="606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Y otra ventana con facturas </a:t>
            </a:r>
            <a:r>
              <a:rPr lang="es-PY" dirty="0" smtClean="0">
                <a:solidFill>
                  <a:schemeClr val="bg1"/>
                </a:solidFill>
              </a:rPr>
              <a:t>del </a:t>
            </a:r>
            <a:r>
              <a:rPr lang="es-PY" dirty="0">
                <a:solidFill>
                  <a:schemeClr val="bg1"/>
                </a:solidFill>
              </a:rPr>
              <a:t>despacho.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" t="28159" r="27210" b="18951"/>
          <a:stretch/>
        </p:blipFill>
        <p:spPr>
          <a:xfrm>
            <a:off x="842105" y="1208076"/>
            <a:ext cx="7459791" cy="31636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5591700" y="2512375"/>
            <a:ext cx="1379116" cy="3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70260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9" name="Google Shape;321;p43"/>
          <p:cNvSpPr txBox="1">
            <a:spLocks noGrp="1"/>
          </p:cNvSpPr>
          <p:nvPr>
            <p:ph type="subTitle" idx="1"/>
          </p:nvPr>
        </p:nvSpPr>
        <p:spPr>
          <a:xfrm flipH="1">
            <a:off x="178306" y="158030"/>
            <a:ext cx="8060494" cy="3786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Mediante la opción </a:t>
            </a:r>
            <a:r>
              <a:rPr lang="es-PY" dirty="0" smtClean="0">
                <a:solidFill>
                  <a:schemeClr val="bg1"/>
                </a:solidFill>
              </a:rPr>
              <a:t>“</a:t>
            </a:r>
            <a:r>
              <a:rPr lang="es-PY" b="1" dirty="0" smtClean="0">
                <a:solidFill>
                  <a:schemeClr val="bg1"/>
                </a:solidFill>
              </a:rPr>
              <a:t>registrar </a:t>
            </a:r>
            <a:r>
              <a:rPr lang="es-PY" b="1" dirty="0">
                <a:solidFill>
                  <a:schemeClr val="bg1"/>
                </a:solidFill>
              </a:rPr>
              <a:t>observación</a:t>
            </a:r>
            <a:r>
              <a:rPr lang="es-PY" dirty="0">
                <a:solidFill>
                  <a:schemeClr val="bg1"/>
                </a:solidFill>
              </a:rPr>
              <a:t>”, registraremos las observaciones </a:t>
            </a:r>
            <a:r>
              <a:rPr lang="es-PY" dirty="0" smtClean="0">
                <a:solidFill>
                  <a:schemeClr val="bg1"/>
                </a:solidFill>
              </a:rPr>
              <a:t>realizadas y el embarque </a:t>
            </a:r>
            <a:r>
              <a:rPr lang="es-PY" dirty="0">
                <a:solidFill>
                  <a:schemeClr val="bg1"/>
                </a:solidFill>
              </a:rPr>
              <a:t>se encontrará  listo para la verificación </a:t>
            </a:r>
            <a:r>
              <a:rPr lang="es-PY" dirty="0" smtClean="0">
                <a:solidFill>
                  <a:schemeClr val="bg1"/>
                </a:solidFill>
              </a:rPr>
              <a:t>física de </a:t>
            </a:r>
            <a:r>
              <a:rPr lang="es-PY" dirty="0">
                <a:solidFill>
                  <a:schemeClr val="bg1"/>
                </a:solidFill>
              </a:rPr>
              <a:t>la mercadería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" t="28227" r="27326" b="18744"/>
          <a:stretch/>
        </p:blipFill>
        <p:spPr>
          <a:xfrm>
            <a:off x="879849" y="1221424"/>
            <a:ext cx="7384302" cy="31503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3335388" y="3863346"/>
            <a:ext cx="1379116" cy="3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05202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1383" y="232211"/>
            <a:ext cx="8223865" cy="585627"/>
          </a:xfrm>
        </p:spPr>
        <p:txBody>
          <a:bodyPr/>
          <a:lstStyle/>
          <a:p>
            <a:r>
              <a:rPr lang="es-PY" dirty="0">
                <a:solidFill>
                  <a:schemeClr val="accent2">
                    <a:lumMod val="50000"/>
                  </a:schemeClr>
                </a:solidFill>
              </a:rPr>
              <a:t>En la pantalla principal de </a:t>
            </a:r>
            <a:r>
              <a:rPr lang="es-PY" dirty="0" smtClean="0">
                <a:solidFill>
                  <a:schemeClr val="accent2">
                    <a:lumMod val="50000"/>
                  </a:schemeClr>
                </a:solidFill>
              </a:rPr>
              <a:t>SISWEB2…</a:t>
            </a:r>
            <a:endParaRPr lang="es-PY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-24864" y="0"/>
            <a:ext cx="4646428" cy="30834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t="28008" r="26512" b="18538"/>
          <a:stretch/>
        </p:blipFill>
        <p:spPr>
          <a:xfrm>
            <a:off x="426489" y="1254796"/>
            <a:ext cx="8291022" cy="35129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4118471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7" name="Google Shape;321;p43"/>
          <p:cNvSpPr txBox="1">
            <a:spLocks noGrp="1"/>
          </p:cNvSpPr>
          <p:nvPr>
            <p:ph type="subTitle" idx="1"/>
          </p:nvPr>
        </p:nvSpPr>
        <p:spPr>
          <a:xfrm flipH="1">
            <a:off x="260350" y="76949"/>
            <a:ext cx="8143911" cy="3778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Seleccionaremos la opción </a:t>
            </a:r>
            <a:r>
              <a:rPr lang="es-PY" dirty="0" smtClean="0">
                <a:solidFill>
                  <a:schemeClr val="bg1"/>
                </a:solidFill>
              </a:rPr>
              <a:t>“</a:t>
            </a:r>
            <a:r>
              <a:rPr lang="es-PY" b="1" dirty="0" smtClean="0">
                <a:solidFill>
                  <a:schemeClr val="bg1"/>
                </a:solidFill>
              </a:rPr>
              <a:t>gestionar verificación </a:t>
            </a:r>
            <a:r>
              <a:rPr lang="es-PY" b="1" dirty="0">
                <a:solidFill>
                  <a:schemeClr val="bg1"/>
                </a:solidFill>
              </a:rPr>
              <a:t>de </a:t>
            </a:r>
            <a:r>
              <a:rPr lang="es-PY" b="1" dirty="0" smtClean="0">
                <a:solidFill>
                  <a:schemeClr val="bg1"/>
                </a:solidFill>
              </a:rPr>
              <a:t>exportación</a:t>
            </a:r>
            <a:r>
              <a:rPr lang="es-PY" dirty="0">
                <a:solidFill>
                  <a:schemeClr val="bg1"/>
                </a:solidFill>
              </a:rPr>
              <a:t>”.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t="27351" r="26512" b="18538"/>
          <a:stretch/>
        </p:blipFill>
        <p:spPr>
          <a:xfrm>
            <a:off x="837306" y="1168028"/>
            <a:ext cx="7469389" cy="320372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5854535" y="1793174"/>
            <a:ext cx="2196935" cy="783771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850321369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8" name="Google Shape;321;p43"/>
          <p:cNvSpPr txBox="1">
            <a:spLocks/>
          </p:cNvSpPr>
          <p:nvPr/>
        </p:nvSpPr>
        <p:spPr>
          <a:xfrm flipH="1">
            <a:off x="209127" y="27387"/>
            <a:ext cx="8014629" cy="491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Basándonos en los filtros realizaremos la búsqueda </a:t>
            </a:r>
            <a:r>
              <a:rPr lang="es-PY" dirty="0" smtClean="0">
                <a:solidFill>
                  <a:schemeClr val="bg1"/>
                </a:solidFill>
              </a:rPr>
              <a:t>seleccionando la opción “</a:t>
            </a:r>
            <a:r>
              <a:rPr lang="es-PY" b="1" dirty="0" smtClean="0">
                <a:solidFill>
                  <a:schemeClr val="bg1"/>
                </a:solidFill>
              </a:rPr>
              <a:t>buscar</a:t>
            </a:r>
            <a:r>
              <a:rPr lang="es-PY" dirty="0" smtClean="0">
                <a:solidFill>
                  <a:schemeClr val="bg1"/>
                </a:solidFill>
              </a:rPr>
              <a:t>”.</a:t>
            </a:r>
            <a:endParaRPr lang="es-PY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" t="28136" r="26586" b="18656"/>
          <a:stretch/>
        </p:blipFill>
        <p:spPr>
          <a:xfrm>
            <a:off x="822730" y="1208076"/>
            <a:ext cx="7498541" cy="31636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1116281" y="2025324"/>
            <a:ext cx="4678877" cy="50412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6650183" y="2013450"/>
            <a:ext cx="926275" cy="29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35591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8" name="Google Shape;321;p43"/>
          <p:cNvSpPr txBox="1">
            <a:spLocks/>
          </p:cNvSpPr>
          <p:nvPr/>
        </p:nvSpPr>
        <p:spPr>
          <a:xfrm flipH="1">
            <a:off x="209127" y="31522"/>
            <a:ext cx="8014629" cy="491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</a:pPr>
            <a:r>
              <a:rPr lang="es-PY" dirty="0" smtClean="0">
                <a:solidFill>
                  <a:schemeClr val="bg1"/>
                </a:solidFill>
              </a:rPr>
              <a:t>El sistema recuperará los siguientes datos.</a:t>
            </a:r>
            <a:endParaRPr lang="es-PY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" t="28072" r="26395" b="18744"/>
          <a:stretch/>
        </p:blipFill>
        <p:spPr>
          <a:xfrm>
            <a:off x="805562" y="1201400"/>
            <a:ext cx="7532877" cy="31703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1163782" y="1852551"/>
            <a:ext cx="6804561" cy="2268187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61551049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8" name="Google Shape;321;p43"/>
          <p:cNvSpPr txBox="1">
            <a:spLocks/>
          </p:cNvSpPr>
          <p:nvPr/>
        </p:nvSpPr>
        <p:spPr>
          <a:xfrm flipH="1">
            <a:off x="224171" y="0"/>
            <a:ext cx="8014629" cy="491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Seleccionaremos el ícono de </a:t>
            </a:r>
            <a:r>
              <a:rPr lang="es-PY" b="1" dirty="0">
                <a:solidFill>
                  <a:schemeClr val="bg1"/>
                </a:solidFill>
              </a:rPr>
              <a:t>flecha</a:t>
            </a:r>
            <a:r>
              <a:rPr lang="es-PY" dirty="0">
                <a:solidFill>
                  <a:schemeClr val="bg1"/>
                </a:solidFill>
              </a:rPr>
              <a:t> para desplegar el listado de los embarques de traslado.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" t="28510" r="27325" b="18866"/>
          <a:stretch/>
        </p:blipFill>
        <p:spPr>
          <a:xfrm>
            <a:off x="861041" y="1234774"/>
            <a:ext cx="7421918" cy="31369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6709559" y="2235442"/>
            <a:ext cx="414365" cy="28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5063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8" name="Google Shape;321;p43"/>
          <p:cNvSpPr txBox="1">
            <a:spLocks/>
          </p:cNvSpPr>
          <p:nvPr/>
        </p:nvSpPr>
        <p:spPr>
          <a:xfrm flipH="1">
            <a:off x="224221" y="130625"/>
            <a:ext cx="8014629" cy="491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En la columna de </a:t>
            </a:r>
            <a:r>
              <a:rPr lang="es-PY" dirty="0" smtClean="0">
                <a:solidFill>
                  <a:schemeClr val="bg1"/>
                </a:solidFill>
              </a:rPr>
              <a:t>operaciones </a:t>
            </a:r>
            <a:r>
              <a:rPr lang="es-PY" dirty="0">
                <a:solidFill>
                  <a:schemeClr val="bg1"/>
                </a:solidFill>
              </a:rPr>
              <a:t>seleccionaremos el ícono de </a:t>
            </a:r>
            <a:r>
              <a:rPr lang="es-PY" b="1" dirty="0" smtClean="0">
                <a:solidFill>
                  <a:schemeClr val="bg1"/>
                </a:solidFill>
              </a:rPr>
              <a:t>lápiz</a:t>
            </a:r>
            <a:r>
              <a:rPr lang="es-PY" dirty="0">
                <a:solidFill>
                  <a:schemeClr val="bg1"/>
                </a:solidFill>
              </a:rPr>
              <a:t> </a:t>
            </a:r>
            <a:r>
              <a:rPr lang="es-PY" dirty="0" smtClean="0">
                <a:solidFill>
                  <a:schemeClr val="bg1"/>
                </a:solidFill>
              </a:rPr>
              <a:t>del embarque para editar sus datos. </a:t>
            </a:r>
            <a:endParaRPr lang="es-PY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t="28436" r="27209" b="18745"/>
          <a:stretch/>
        </p:blipFill>
        <p:spPr>
          <a:xfrm>
            <a:off x="829242" y="1201400"/>
            <a:ext cx="7485516" cy="31703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6567055" y="3479471"/>
            <a:ext cx="1282535" cy="439386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7059092" y="3637715"/>
            <a:ext cx="298460" cy="21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31410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9" name="Google Shape;321;p43"/>
          <p:cNvSpPr txBox="1">
            <a:spLocks noGrp="1"/>
          </p:cNvSpPr>
          <p:nvPr>
            <p:ph type="subTitle" idx="1"/>
          </p:nvPr>
        </p:nvSpPr>
        <p:spPr>
          <a:xfrm flipH="1">
            <a:off x="260498" y="-24191"/>
            <a:ext cx="7978302" cy="5892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El sistema recuperará los </a:t>
            </a:r>
            <a:r>
              <a:rPr lang="es-PY" dirty="0" smtClean="0">
                <a:solidFill>
                  <a:schemeClr val="bg1"/>
                </a:solidFill>
              </a:rPr>
              <a:t>datos del </a:t>
            </a:r>
            <a:r>
              <a:rPr lang="es-PY" dirty="0">
                <a:solidFill>
                  <a:schemeClr val="bg1"/>
                </a:solidFill>
              </a:rPr>
              <a:t>embarque.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" t="28547" r="27210" b="18538"/>
          <a:stretch/>
        </p:blipFill>
        <p:spPr>
          <a:xfrm>
            <a:off x="867565" y="1228098"/>
            <a:ext cx="7408871" cy="314365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1318161" y="1531917"/>
            <a:ext cx="6590805" cy="275507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039326899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5" name="Rectángulo 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110111" y="55822"/>
            <a:ext cx="8238600" cy="641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Tendremos un campo para agregar observaciones de manera opcional.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" t="28272" r="27134" b="18518"/>
          <a:stretch/>
        </p:blipFill>
        <p:spPr>
          <a:xfrm>
            <a:off x="874040" y="1221424"/>
            <a:ext cx="7395921" cy="31503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2505694" y="2458192"/>
            <a:ext cx="4180114" cy="807522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4203864" y="2529445"/>
            <a:ext cx="820735" cy="30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21633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95262" y="256856"/>
            <a:ext cx="5755558" cy="565079"/>
          </a:xfrm>
        </p:spPr>
        <p:txBody>
          <a:bodyPr/>
          <a:lstStyle/>
          <a:p>
            <a:r>
              <a:rPr lang="es-PY" dirty="0" smtClean="0">
                <a:solidFill>
                  <a:schemeClr val="accent2">
                    <a:lumMod val="50000"/>
                  </a:schemeClr>
                </a:solidFill>
              </a:rPr>
              <a:t>Al ingresar a SISWEB2…</a:t>
            </a:r>
            <a:endParaRPr lang="es-PY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-24864" y="0"/>
            <a:ext cx="4646428" cy="30834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" t="37746" r="26405" b="18687"/>
          <a:stretch/>
        </p:blipFill>
        <p:spPr>
          <a:xfrm>
            <a:off x="344207" y="1130652"/>
            <a:ext cx="8390273" cy="28941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3754597" y="1650014"/>
            <a:ext cx="1924334" cy="252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Y" sz="800" dirty="0" smtClean="0">
                <a:solidFill>
                  <a:srgbClr val="00602B"/>
                </a:solidFill>
              </a:rPr>
              <a:t>usuario</a:t>
            </a:r>
            <a:endParaRPr lang="es-PY" sz="800" dirty="0">
              <a:solidFill>
                <a:srgbClr val="00602B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754597" y="2140155"/>
            <a:ext cx="1924334" cy="252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Y" sz="800" dirty="0" smtClean="0">
                <a:solidFill>
                  <a:srgbClr val="00602B"/>
                </a:solidFill>
              </a:rPr>
              <a:t>contraseña</a:t>
            </a:r>
            <a:endParaRPr lang="es-PY" sz="800" dirty="0">
              <a:solidFill>
                <a:srgbClr val="00602B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443809" y="2598534"/>
            <a:ext cx="1235122" cy="259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Y" sz="800" dirty="0" smtClean="0">
                <a:solidFill>
                  <a:srgbClr val="00602B"/>
                </a:solidFill>
              </a:rPr>
              <a:t>59768</a:t>
            </a:r>
            <a:endParaRPr lang="es-PY" sz="800" dirty="0">
              <a:solidFill>
                <a:srgbClr val="00602B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3599615" y="1372077"/>
            <a:ext cx="830136" cy="52465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4406001" y="2551034"/>
            <a:ext cx="534257" cy="337653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3575865" y="1872977"/>
            <a:ext cx="830136" cy="524650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12851" y="55822"/>
            <a:ext cx="8238600" cy="641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Al final de la página visualizaremos dos </a:t>
            </a:r>
            <a:r>
              <a:rPr lang="es-PY" dirty="0" smtClean="0">
                <a:solidFill>
                  <a:schemeClr val="bg1"/>
                </a:solidFill>
              </a:rPr>
              <a:t>ventanas.</a:t>
            </a:r>
            <a:endParaRPr lang="es-PY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t="28027" r="27209" b="18538"/>
          <a:stretch/>
        </p:blipFill>
        <p:spPr>
          <a:xfrm>
            <a:off x="874041" y="1208076"/>
            <a:ext cx="7395918" cy="31636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1068779" y="2042556"/>
            <a:ext cx="7006442" cy="2232561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081514532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12851" y="55822"/>
            <a:ext cx="8238600" cy="641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La primera contiene la información de la partida </a:t>
            </a:r>
            <a:r>
              <a:rPr lang="es-PY" dirty="0" smtClean="0">
                <a:solidFill>
                  <a:schemeClr val="bg1"/>
                </a:solidFill>
              </a:rPr>
              <a:t>arancelaria/países y en la columna “</a:t>
            </a:r>
            <a:r>
              <a:rPr lang="es-PY" b="1" dirty="0" smtClean="0">
                <a:solidFill>
                  <a:schemeClr val="bg1"/>
                </a:solidFill>
              </a:rPr>
              <a:t>detalle</a:t>
            </a:r>
            <a:r>
              <a:rPr lang="es-PY" dirty="0" smtClean="0">
                <a:solidFill>
                  <a:schemeClr val="bg1"/>
                </a:solidFill>
              </a:rPr>
              <a:t>”…</a:t>
            </a:r>
            <a:endParaRPr lang="es-PY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" t="27784" r="27326" b="18952"/>
          <a:stretch/>
        </p:blipFill>
        <p:spPr>
          <a:xfrm>
            <a:off x="841655" y="1174704"/>
            <a:ext cx="7460691" cy="319704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ángulo 7"/>
          <p:cNvSpPr/>
          <p:nvPr/>
        </p:nvSpPr>
        <p:spPr>
          <a:xfrm>
            <a:off x="7564582" y="2660073"/>
            <a:ext cx="391886" cy="1436914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2147858" y="2040856"/>
            <a:ext cx="1379116" cy="3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32310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12851" y="55822"/>
            <a:ext cx="8238600" cy="641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Podremos visualizar los detalles del </a:t>
            </a:r>
            <a:r>
              <a:rPr lang="es-PY" dirty="0" smtClean="0">
                <a:solidFill>
                  <a:schemeClr val="bg1"/>
                </a:solidFill>
              </a:rPr>
              <a:t>embarque.</a:t>
            </a:r>
            <a:endParaRPr lang="es-PY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" t="26709" r="26279" b="18951"/>
          <a:stretch/>
        </p:blipFill>
        <p:spPr>
          <a:xfrm>
            <a:off x="792620" y="1121308"/>
            <a:ext cx="7558760" cy="325044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2683822" y="1140032"/>
            <a:ext cx="3764479" cy="130628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99601571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5" name="Rectángulo 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12851" y="55822"/>
            <a:ext cx="8238600" cy="641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La segunda ventana contiene información referente a la cantidad </a:t>
            </a:r>
            <a:r>
              <a:rPr lang="es-PY" dirty="0" smtClean="0">
                <a:solidFill>
                  <a:schemeClr val="bg1"/>
                </a:solidFill>
              </a:rPr>
              <a:t>declarada/observaciones, en </a:t>
            </a:r>
            <a:r>
              <a:rPr lang="es-PY" dirty="0">
                <a:solidFill>
                  <a:schemeClr val="bg1"/>
                </a:solidFill>
              </a:rPr>
              <a:t>la cual podremos agregar observaciones </a:t>
            </a:r>
            <a:r>
              <a:rPr lang="es-PY" dirty="0" smtClean="0">
                <a:solidFill>
                  <a:schemeClr val="bg1"/>
                </a:solidFill>
              </a:rPr>
              <a:t>y </a:t>
            </a:r>
            <a:r>
              <a:rPr lang="es-PY" dirty="0">
                <a:solidFill>
                  <a:schemeClr val="bg1"/>
                </a:solidFill>
              </a:rPr>
              <a:t>visualizar detalles en las opciones respectivas.</a:t>
            </a:r>
          </a:p>
          <a:p>
            <a:pPr marL="0" lvl="0" indent="0">
              <a:buClr>
                <a:schemeClr val="dk1"/>
              </a:buClr>
              <a:buSzPts val="1100"/>
            </a:pPr>
            <a:endParaRPr lang="es-PY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" t="28073" r="27326" b="18744"/>
          <a:stretch/>
        </p:blipFill>
        <p:spPr>
          <a:xfrm>
            <a:off x="861042" y="1201400"/>
            <a:ext cx="7421917" cy="31703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5389819" y="1472541"/>
            <a:ext cx="1806628" cy="3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04809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5" name="Rectángulo 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12851" y="55822"/>
            <a:ext cx="8238600" cy="641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Al seleccionar la opción </a:t>
            </a:r>
            <a:r>
              <a:rPr lang="es-PY" dirty="0" smtClean="0">
                <a:solidFill>
                  <a:schemeClr val="bg1"/>
                </a:solidFill>
              </a:rPr>
              <a:t>“</a:t>
            </a:r>
            <a:r>
              <a:rPr lang="es-PY" b="1" dirty="0" smtClean="0">
                <a:solidFill>
                  <a:schemeClr val="bg1"/>
                </a:solidFill>
              </a:rPr>
              <a:t>observaciones</a:t>
            </a:r>
            <a:r>
              <a:rPr lang="es-PY" dirty="0" smtClean="0">
                <a:solidFill>
                  <a:schemeClr val="bg1"/>
                </a:solidFill>
              </a:rPr>
              <a:t>” </a:t>
            </a:r>
            <a:r>
              <a:rPr lang="es-PY" dirty="0">
                <a:solidFill>
                  <a:schemeClr val="bg1"/>
                </a:solidFill>
              </a:rPr>
              <a:t>visualizaremos lo </a:t>
            </a:r>
            <a:r>
              <a:rPr lang="es-PY" dirty="0" smtClean="0">
                <a:solidFill>
                  <a:schemeClr val="bg1"/>
                </a:solidFill>
              </a:rPr>
              <a:t>siguiente, en este campo podremos realizar observaciones.</a:t>
            </a:r>
            <a:endParaRPr lang="es-PY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" t="26273" r="26421" b="18656"/>
          <a:stretch/>
        </p:blipFill>
        <p:spPr>
          <a:xfrm>
            <a:off x="804354" y="1081260"/>
            <a:ext cx="7535293" cy="32904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ángulo 7"/>
          <p:cNvSpPr/>
          <p:nvPr/>
        </p:nvSpPr>
        <p:spPr>
          <a:xfrm>
            <a:off x="2695699" y="1128156"/>
            <a:ext cx="3752603" cy="1318161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87207222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5" name="Rectángulo 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12851" y="55822"/>
            <a:ext cx="8238600" cy="641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 smtClean="0">
                <a:solidFill>
                  <a:schemeClr val="bg1"/>
                </a:solidFill>
              </a:rPr>
              <a:t>Al seleccionar la opción “</a:t>
            </a:r>
            <a:r>
              <a:rPr lang="es-PY" b="1" dirty="0" smtClean="0">
                <a:solidFill>
                  <a:schemeClr val="bg1"/>
                </a:solidFill>
              </a:rPr>
              <a:t>detalles</a:t>
            </a:r>
            <a:r>
              <a:rPr lang="es-PY" dirty="0" smtClean="0">
                <a:solidFill>
                  <a:schemeClr val="bg1"/>
                </a:solidFill>
              </a:rPr>
              <a:t>” visualizaremos lo siguiente.</a:t>
            </a:r>
            <a:endParaRPr lang="es-PY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" t="25707" r="26621" b="18655"/>
          <a:stretch/>
        </p:blipFill>
        <p:spPr>
          <a:xfrm>
            <a:off x="777790" y="1014516"/>
            <a:ext cx="7588420" cy="33572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3408218" y="1080655"/>
            <a:ext cx="2351314" cy="1151906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389418528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1278" y="256856"/>
            <a:ext cx="7929542" cy="565079"/>
          </a:xfrm>
        </p:spPr>
        <p:txBody>
          <a:bodyPr/>
          <a:lstStyle/>
          <a:p>
            <a:r>
              <a:rPr lang="es-PY" dirty="0" smtClean="0">
                <a:solidFill>
                  <a:schemeClr val="accent2">
                    <a:lumMod val="50000"/>
                  </a:schemeClr>
                </a:solidFill>
              </a:rPr>
              <a:t>A continuación, seleccionaremos la </a:t>
            </a:r>
            <a:r>
              <a:rPr lang="es-PY" dirty="0">
                <a:solidFill>
                  <a:schemeClr val="accent2">
                    <a:lumMod val="50000"/>
                  </a:schemeClr>
                </a:solidFill>
              </a:rPr>
              <a:t>opción “registrar</a:t>
            </a:r>
            <a:r>
              <a:rPr lang="es-PY" dirty="0" smtClean="0">
                <a:solidFill>
                  <a:schemeClr val="accent2">
                    <a:lumMod val="50000"/>
                  </a:schemeClr>
                </a:solidFill>
              </a:rPr>
              <a:t>”…</a:t>
            </a:r>
            <a:endParaRPr lang="es-PY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-24864" y="0"/>
            <a:ext cx="4646428" cy="30834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" t="26619" r="27209" b="18744"/>
          <a:stretch/>
        </p:blipFill>
        <p:spPr>
          <a:xfrm>
            <a:off x="466895" y="1228099"/>
            <a:ext cx="8210210" cy="36029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3883230" y="4286992"/>
            <a:ext cx="738333" cy="3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74523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5" name="Rectángulo 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12851" y="55822"/>
            <a:ext cx="8238600" cy="641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s-PY" dirty="0" smtClean="0">
                <a:solidFill>
                  <a:schemeClr val="bg1"/>
                </a:solidFill>
              </a:rPr>
              <a:t>Y de esta manera, validaremos </a:t>
            </a:r>
            <a:r>
              <a:rPr lang="es-PY" dirty="0">
                <a:solidFill>
                  <a:schemeClr val="bg1"/>
                </a:solidFill>
              </a:rPr>
              <a:t>todo lo contenido en el embarque</a:t>
            </a:r>
            <a:r>
              <a:rPr lang="es-PY" dirty="0" smtClean="0">
                <a:solidFill>
                  <a:schemeClr val="bg1"/>
                </a:solidFill>
              </a:rPr>
              <a:t>.</a:t>
            </a:r>
            <a:endParaRPr lang="es-PY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t="26581" r="26364" b="18952"/>
          <a:stretch/>
        </p:blipFill>
        <p:spPr>
          <a:xfrm>
            <a:off x="791618" y="1101284"/>
            <a:ext cx="7560764" cy="327046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3833667" y="1807388"/>
            <a:ext cx="738333" cy="3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82504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1278" y="256856"/>
            <a:ext cx="7929542" cy="565079"/>
          </a:xfrm>
        </p:spPr>
        <p:txBody>
          <a:bodyPr/>
          <a:lstStyle/>
          <a:p>
            <a:r>
              <a:rPr lang="es-PY" dirty="0" smtClean="0">
                <a:solidFill>
                  <a:schemeClr val="accent2">
                    <a:lumMod val="50000"/>
                  </a:schemeClr>
                </a:solidFill>
              </a:rPr>
              <a:t>En caso de que corresponda rechazar el embarque…</a:t>
            </a:r>
            <a:endParaRPr lang="es-PY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-24864" y="0"/>
            <a:ext cx="4646428" cy="30834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" t="28065" r="27326" b="18951"/>
          <a:stretch/>
        </p:blipFill>
        <p:spPr>
          <a:xfrm>
            <a:off x="431317" y="1261472"/>
            <a:ext cx="8281367" cy="353002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4733804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5" name="Rectángulo 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8" name="Google Shape;321;p43"/>
          <p:cNvSpPr txBox="1">
            <a:spLocks/>
          </p:cNvSpPr>
          <p:nvPr/>
        </p:nvSpPr>
        <p:spPr>
          <a:xfrm flipH="1">
            <a:off x="229678" y="108270"/>
            <a:ext cx="8051293" cy="499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</a:pPr>
            <a:r>
              <a:rPr lang="es-PY" dirty="0" smtClean="0">
                <a:solidFill>
                  <a:schemeClr val="bg1"/>
                </a:solidFill>
              </a:rPr>
              <a:t>Antes de registrar las observaciones, en la primera ventana, cambiaremos la </a:t>
            </a:r>
            <a:r>
              <a:rPr lang="es-PY" dirty="0">
                <a:solidFill>
                  <a:schemeClr val="bg1"/>
                </a:solidFill>
              </a:rPr>
              <a:t>posición arancelaria del </a:t>
            </a:r>
            <a:r>
              <a:rPr lang="es-PY" dirty="0" smtClean="0">
                <a:solidFill>
                  <a:schemeClr val="bg1"/>
                </a:solidFill>
              </a:rPr>
              <a:t>embarque </a:t>
            </a:r>
            <a:r>
              <a:rPr lang="es-PY" dirty="0">
                <a:solidFill>
                  <a:schemeClr val="bg1"/>
                </a:solidFill>
              </a:rPr>
              <a:t>seleccionando el ícono de </a:t>
            </a:r>
            <a:r>
              <a:rPr lang="es-PY" b="1" dirty="0" smtClean="0">
                <a:solidFill>
                  <a:schemeClr val="bg1"/>
                </a:solidFill>
              </a:rPr>
              <a:t>lupa</a:t>
            </a:r>
            <a:r>
              <a:rPr lang="es-PY" dirty="0" smtClean="0">
                <a:solidFill>
                  <a:schemeClr val="bg1"/>
                </a:solidFill>
              </a:rPr>
              <a:t> </a:t>
            </a:r>
            <a:r>
              <a:rPr lang="es-PY" dirty="0">
                <a:solidFill>
                  <a:schemeClr val="bg1"/>
                </a:solidFill>
              </a:rPr>
              <a:t>en la columna “</a:t>
            </a:r>
            <a:r>
              <a:rPr lang="es-PY" b="1" dirty="0">
                <a:solidFill>
                  <a:schemeClr val="bg1"/>
                </a:solidFill>
              </a:rPr>
              <a:t>nuevo</a:t>
            </a:r>
            <a:r>
              <a:rPr lang="es-PY" dirty="0" smtClean="0">
                <a:solidFill>
                  <a:schemeClr val="bg1"/>
                </a:solidFill>
              </a:rPr>
              <a:t>”.</a:t>
            </a:r>
            <a:endParaRPr lang="es-PY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" t="27673" r="27326" b="18951"/>
          <a:stretch/>
        </p:blipFill>
        <p:spPr>
          <a:xfrm>
            <a:off x="841655" y="1168028"/>
            <a:ext cx="7460691" cy="320372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4013860" y="2755075"/>
            <a:ext cx="1128156" cy="1377538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2137557" y="2066306"/>
            <a:ext cx="1389415" cy="32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12375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76148" y="73897"/>
            <a:ext cx="7962652" cy="606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</a:pPr>
            <a:r>
              <a:rPr lang="es-PY" dirty="0" smtClean="0">
                <a:solidFill>
                  <a:schemeClr val="bg1"/>
                </a:solidFill>
              </a:rPr>
              <a:t>En la </a:t>
            </a:r>
            <a:r>
              <a:rPr lang="es-PY" dirty="0">
                <a:solidFill>
                  <a:schemeClr val="bg1"/>
                </a:solidFill>
              </a:rPr>
              <a:t>pantalla principal seleccionaremos la opción </a:t>
            </a:r>
            <a:r>
              <a:rPr lang="es-PY" dirty="0" smtClean="0">
                <a:solidFill>
                  <a:schemeClr val="bg1"/>
                </a:solidFill>
              </a:rPr>
              <a:t>“</a:t>
            </a:r>
            <a:r>
              <a:rPr lang="es-PY" b="1" dirty="0" smtClean="0">
                <a:solidFill>
                  <a:schemeClr val="bg1"/>
                </a:solidFill>
              </a:rPr>
              <a:t>verificación documental de exportación</a:t>
            </a:r>
            <a:r>
              <a:rPr lang="es-PY" dirty="0" smtClean="0">
                <a:solidFill>
                  <a:schemeClr val="bg1"/>
                </a:solidFill>
              </a:rPr>
              <a:t>” debido </a:t>
            </a:r>
            <a:r>
              <a:rPr lang="es-PY" dirty="0">
                <a:solidFill>
                  <a:schemeClr val="bg1"/>
                </a:solidFill>
              </a:rPr>
              <a:t>a </a:t>
            </a:r>
            <a:r>
              <a:rPr lang="es-PY" dirty="0" smtClean="0">
                <a:solidFill>
                  <a:schemeClr val="bg1"/>
                </a:solidFill>
              </a:rPr>
              <a:t>que, </a:t>
            </a:r>
            <a:r>
              <a:rPr lang="es-PY" dirty="0">
                <a:solidFill>
                  <a:schemeClr val="bg1"/>
                </a:solidFill>
              </a:rPr>
              <a:t>en este </a:t>
            </a:r>
            <a:r>
              <a:rPr lang="es-PY" dirty="0" smtClean="0">
                <a:solidFill>
                  <a:schemeClr val="bg1"/>
                </a:solidFill>
              </a:rPr>
              <a:t>ejemplo, el embarque se encuentra en estado “</a:t>
            </a:r>
            <a:r>
              <a:rPr lang="es-PY" b="1" dirty="0" smtClean="0">
                <a:solidFill>
                  <a:schemeClr val="bg1"/>
                </a:solidFill>
              </a:rPr>
              <a:t>canal rojo</a:t>
            </a:r>
            <a:r>
              <a:rPr lang="es-PY" dirty="0" smtClean="0">
                <a:solidFill>
                  <a:schemeClr val="bg1"/>
                </a:solidFill>
              </a:rPr>
              <a:t>”.</a:t>
            </a:r>
            <a:endParaRPr lang="es-PY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" t="28089" r="26279" b="18952"/>
          <a:stretch/>
        </p:blipFill>
        <p:spPr>
          <a:xfrm>
            <a:off x="805563" y="1214750"/>
            <a:ext cx="7532874" cy="3157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1128156" y="2707574"/>
            <a:ext cx="2232561" cy="819397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4" name="CuadroTexto 3"/>
          <p:cNvSpPr txBox="1"/>
          <p:nvPr/>
        </p:nvSpPr>
        <p:spPr>
          <a:xfrm>
            <a:off x="1216020" y="3736043"/>
            <a:ext cx="203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200" dirty="0" smtClean="0">
                <a:solidFill>
                  <a:srgbClr val="00FF00"/>
                </a:solidFill>
              </a:rPr>
              <a:t>Para canales NARANJAS y ROJOS</a:t>
            </a:r>
            <a:endParaRPr lang="es-PY" sz="1200" dirty="0">
              <a:solidFill>
                <a:srgbClr val="00FF00"/>
              </a:solidFill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 flipV="1">
            <a:off x="2234162" y="3578341"/>
            <a:ext cx="0" cy="209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5947236" y="2825180"/>
            <a:ext cx="2036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200" dirty="0" smtClean="0">
                <a:solidFill>
                  <a:srgbClr val="00FF00"/>
                </a:solidFill>
              </a:rPr>
              <a:t>Para canales ROJOS</a:t>
            </a:r>
            <a:endParaRPr lang="es-PY" sz="1200" dirty="0">
              <a:solidFill>
                <a:srgbClr val="00FF00"/>
              </a:solidFill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 flipV="1">
            <a:off x="6965378" y="2661875"/>
            <a:ext cx="0" cy="209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1117882" y="3568067"/>
            <a:ext cx="22325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5886092" y="2651601"/>
            <a:ext cx="21585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811230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5" name="Rectángulo 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8" name="Google Shape;321;p43"/>
          <p:cNvSpPr txBox="1">
            <a:spLocks/>
          </p:cNvSpPr>
          <p:nvPr/>
        </p:nvSpPr>
        <p:spPr>
          <a:xfrm flipH="1">
            <a:off x="229678" y="129545"/>
            <a:ext cx="8051293" cy="499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</a:pPr>
            <a:r>
              <a:rPr lang="es-PY" dirty="0" smtClean="0">
                <a:solidFill>
                  <a:schemeClr val="bg1"/>
                </a:solidFill>
              </a:rPr>
              <a:t>Colocaremos un código en la sección “</a:t>
            </a:r>
            <a:r>
              <a:rPr lang="es-PY" b="1" dirty="0" smtClean="0">
                <a:solidFill>
                  <a:schemeClr val="bg1"/>
                </a:solidFill>
              </a:rPr>
              <a:t>posición del nomenclador</a:t>
            </a:r>
            <a:r>
              <a:rPr lang="es-PY" dirty="0" smtClean="0">
                <a:solidFill>
                  <a:schemeClr val="bg1"/>
                </a:solidFill>
              </a:rPr>
              <a:t>” y seleccionaríamos la opción ”</a:t>
            </a:r>
            <a:r>
              <a:rPr lang="es-PY" b="1" dirty="0" smtClean="0">
                <a:solidFill>
                  <a:schemeClr val="bg1"/>
                </a:solidFill>
              </a:rPr>
              <a:t>buscar</a:t>
            </a:r>
            <a:r>
              <a:rPr lang="es-PY" dirty="0" smtClean="0">
                <a:solidFill>
                  <a:schemeClr val="bg1"/>
                </a:solidFill>
              </a:rPr>
              <a:t>”. </a:t>
            </a:r>
            <a:endParaRPr lang="es-PY" dirty="0">
              <a:solidFill>
                <a:schemeClr val="bg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" t="28395" r="26255" b="18656"/>
          <a:stretch/>
        </p:blipFill>
        <p:spPr>
          <a:xfrm>
            <a:off x="795529" y="1208076"/>
            <a:ext cx="7552943" cy="31636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2586702" y="2094093"/>
            <a:ext cx="1260907" cy="44109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6139544" y="2244437"/>
            <a:ext cx="605640" cy="29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04574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5" name="Rectángulo 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8" name="Google Shape;321;p43"/>
          <p:cNvSpPr txBox="1">
            <a:spLocks/>
          </p:cNvSpPr>
          <p:nvPr/>
        </p:nvSpPr>
        <p:spPr>
          <a:xfrm flipH="1">
            <a:off x="187557" y="122164"/>
            <a:ext cx="8051293" cy="499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</a:pPr>
            <a:r>
              <a:rPr lang="es-PY" dirty="0" smtClean="0">
                <a:solidFill>
                  <a:schemeClr val="bg1"/>
                </a:solidFill>
              </a:rPr>
              <a:t>El sistema recuperará un listado de resultados y seleccionaremos el correspondiente, para luego proceder a registrar los cambio.</a:t>
            </a:r>
            <a:endParaRPr lang="es-PY" dirty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t="27693" r="26421" b="18950"/>
          <a:stretch/>
        </p:blipFill>
        <p:spPr>
          <a:xfrm>
            <a:off x="794661" y="1168028"/>
            <a:ext cx="7554678" cy="320372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2778825" y="2627531"/>
            <a:ext cx="973778" cy="3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37745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5" name="Rectángulo 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12851" y="24992"/>
            <a:ext cx="8238600" cy="6162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s-PY" dirty="0" smtClean="0">
                <a:solidFill>
                  <a:schemeClr val="bg1"/>
                </a:solidFill>
              </a:rPr>
              <a:t>Por último, seleccionaremos la opción “</a:t>
            </a:r>
            <a:r>
              <a:rPr lang="es-PY" b="1" dirty="0" smtClean="0">
                <a:solidFill>
                  <a:schemeClr val="bg1"/>
                </a:solidFill>
              </a:rPr>
              <a:t>registrar</a:t>
            </a:r>
            <a:r>
              <a:rPr lang="es-PY" dirty="0" smtClean="0">
                <a:solidFill>
                  <a:schemeClr val="bg1"/>
                </a:solidFill>
              </a:rPr>
              <a:t>”  y el embarque quedará rechazado.</a:t>
            </a:r>
            <a:endParaRPr lang="es-PY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" t="28003" r="27209" b="18744"/>
          <a:stretch/>
        </p:blipFill>
        <p:spPr>
          <a:xfrm>
            <a:off x="873707" y="1208076"/>
            <a:ext cx="7396586" cy="31636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3916792" y="3906982"/>
            <a:ext cx="738333" cy="26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1685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5469729" y="3117975"/>
            <a:ext cx="2730896" cy="640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Y" sz="1200" dirty="0" smtClean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exportacion@aduana.gov.py</a:t>
            </a:r>
            <a:endParaRPr lang="es-PY" sz="1200" dirty="0">
              <a:solidFill>
                <a:schemeClr val="bg1"/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r>
              <a:rPr lang="es-PY" sz="1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sofia_apoyo@aduana.gov.py</a:t>
            </a:r>
            <a:endParaRPr lang="es-PY" sz="120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Y" dirty="0" smtClean="0"/>
              <a:t>En caso de consultas</a:t>
            </a:r>
            <a:endParaRPr lang="es-PY" dirty="0"/>
          </a:p>
        </p:txBody>
      </p:sp>
      <p:sp>
        <p:nvSpPr>
          <p:cNvPr id="4" name="Rectángulo 3"/>
          <p:cNvSpPr/>
          <p:nvPr/>
        </p:nvSpPr>
        <p:spPr>
          <a:xfrm>
            <a:off x="0" y="1899642"/>
            <a:ext cx="1572664" cy="3243857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grpSp>
        <p:nvGrpSpPr>
          <p:cNvPr id="5" name="Google Shape;10396;p124"/>
          <p:cNvGrpSpPr/>
          <p:nvPr/>
        </p:nvGrpSpPr>
        <p:grpSpPr>
          <a:xfrm>
            <a:off x="7793787" y="3240206"/>
            <a:ext cx="355468" cy="353587"/>
            <a:chOff x="-35854750" y="2272675"/>
            <a:chExt cx="293000" cy="291450"/>
          </a:xfrm>
          <a:solidFill>
            <a:srgbClr val="C00000"/>
          </a:solidFill>
        </p:grpSpPr>
        <p:sp>
          <p:nvSpPr>
            <p:cNvPr id="6" name="Google Shape;10397;p124"/>
            <p:cNvSpPr/>
            <p:nvPr/>
          </p:nvSpPr>
          <p:spPr>
            <a:xfrm>
              <a:off x="-35854750" y="2272675"/>
              <a:ext cx="293000" cy="291450"/>
            </a:xfrm>
            <a:custGeom>
              <a:avLst/>
              <a:gdLst/>
              <a:ahLst/>
              <a:cxnLst/>
              <a:rect l="l" t="t" r="r" b="b"/>
              <a:pathLst>
                <a:path w="11720" h="11658" extrusionOk="0">
                  <a:moveTo>
                    <a:pt x="5844" y="654"/>
                  </a:moveTo>
                  <a:cubicBezTo>
                    <a:pt x="6144" y="654"/>
                    <a:pt x="6443" y="773"/>
                    <a:pt x="6679" y="1009"/>
                  </a:cubicBezTo>
                  <a:lnTo>
                    <a:pt x="7057" y="1355"/>
                  </a:lnTo>
                  <a:lnTo>
                    <a:pt x="4600" y="1355"/>
                  </a:lnTo>
                  <a:lnTo>
                    <a:pt x="5009" y="1009"/>
                  </a:lnTo>
                  <a:cubicBezTo>
                    <a:pt x="5246" y="773"/>
                    <a:pt x="5545" y="654"/>
                    <a:pt x="5844" y="654"/>
                  </a:cubicBezTo>
                  <a:close/>
                  <a:moveTo>
                    <a:pt x="2080" y="3939"/>
                  </a:moveTo>
                  <a:lnTo>
                    <a:pt x="2080" y="6365"/>
                  </a:lnTo>
                  <a:lnTo>
                    <a:pt x="819" y="5136"/>
                  </a:lnTo>
                  <a:lnTo>
                    <a:pt x="2080" y="3939"/>
                  </a:lnTo>
                  <a:close/>
                  <a:moveTo>
                    <a:pt x="9609" y="3876"/>
                  </a:moveTo>
                  <a:lnTo>
                    <a:pt x="10869" y="5136"/>
                  </a:lnTo>
                  <a:lnTo>
                    <a:pt x="9609" y="6365"/>
                  </a:lnTo>
                  <a:lnTo>
                    <a:pt x="9609" y="3876"/>
                  </a:lnTo>
                  <a:close/>
                  <a:moveTo>
                    <a:pt x="8570" y="2080"/>
                  </a:moveTo>
                  <a:cubicBezTo>
                    <a:pt x="8790" y="2080"/>
                    <a:pt x="8948" y="2238"/>
                    <a:pt x="8948" y="2427"/>
                  </a:cubicBezTo>
                  <a:lnTo>
                    <a:pt x="8948" y="7089"/>
                  </a:lnTo>
                  <a:lnTo>
                    <a:pt x="8286" y="7751"/>
                  </a:lnTo>
                  <a:cubicBezTo>
                    <a:pt x="7593" y="7152"/>
                    <a:pt x="6774" y="6837"/>
                    <a:pt x="5860" y="6837"/>
                  </a:cubicBezTo>
                  <a:cubicBezTo>
                    <a:pt x="4978" y="6837"/>
                    <a:pt x="4127" y="7152"/>
                    <a:pt x="3466" y="7751"/>
                  </a:cubicBezTo>
                  <a:lnTo>
                    <a:pt x="2804" y="7089"/>
                  </a:lnTo>
                  <a:lnTo>
                    <a:pt x="2804" y="2427"/>
                  </a:lnTo>
                  <a:cubicBezTo>
                    <a:pt x="2804" y="2238"/>
                    <a:pt x="2962" y="2080"/>
                    <a:pt x="3119" y="2080"/>
                  </a:cubicBezTo>
                  <a:close/>
                  <a:moveTo>
                    <a:pt x="693" y="5987"/>
                  </a:moveTo>
                  <a:lnTo>
                    <a:pt x="2993" y="8223"/>
                  </a:lnTo>
                  <a:lnTo>
                    <a:pt x="693" y="10492"/>
                  </a:lnTo>
                  <a:lnTo>
                    <a:pt x="693" y="5987"/>
                  </a:lnTo>
                  <a:close/>
                  <a:moveTo>
                    <a:pt x="11027" y="5987"/>
                  </a:moveTo>
                  <a:lnTo>
                    <a:pt x="11027" y="10492"/>
                  </a:lnTo>
                  <a:lnTo>
                    <a:pt x="8727" y="8223"/>
                  </a:lnTo>
                  <a:lnTo>
                    <a:pt x="11027" y="5987"/>
                  </a:lnTo>
                  <a:close/>
                  <a:moveTo>
                    <a:pt x="5829" y="7499"/>
                  </a:moveTo>
                  <a:cubicBezTo>
                    <a:pt x="6616" y="7499"/>
                    <a:pt x="7309" y="7814"/>
                    <a:pt x="7876" y="8381"/>
                  </a:cubicBezTo>
                  <a:lnTo>
                    <a:pt x="10523" y="10964"/>
                  </a:lnTo>
                  <a:lnTo>
                    <a:pt x="1166" y="10964"/>
                  </a:lnTo>
                  <a:lnTo>
                    <a:pt x="3781" y="8381"/>
                  </a:lnTo>
                  <a:cubicBezTo>
                    <a:pt x="4316" y="7814"/>
                    <a:pt x="5041" y="7499"/>
                    <a:pt x="5829" y="7499"/>
                  </a:cubicBezTo>
                  <a:close/>
                  <a:moveTo>
                    <a:pt x="5864" y="1"/>
                  </a:moveTo>
                  <a:cubicBezTo>
                    <a:pt x="5380" y="1"/>
                    <a:pt x="4899" y="190"/>
                    <a:pt x="4537" y="568"/>
                  </a:cubicBezTo>
                  <a:lnTo>
                    <a:pt x="3655" y="1387"/>
                  </a:lnTo>
                  <a:lnTo>
                    <a:pt x="3119" y="1387"/>
                  </a:lnTo>
                  <a:cubicBezTo>
                    <a:pt x="2552" y="1387"/>
                    <a:pt x="2080" y="1859"/>
                    <a:pt x="2080" y="2427"/>
                  </a:cubicBezTo>
                  <a:lnTo>
                    <a:pt x="2080" y="2962"/>
                  </a:lnTo>
                  <a:lnTo>
                    <a:pt x="315" y="4726"/>
                  </a:lnTo>
                  <a:cubicBezTo>
                    <a:pt x="126" y="4915"/>
                    <a:pt x="0" y="5136"/>
                    <a:pt x="0" y="5420"/>
                  </a:cubicBezTo>
                  <a:lnTo>
                    <a:pt x="0" y="10618"/>
                  </a:lnTo>
                  <a:cubicBezTo>
                    <a:pt x="32" y="11216"/>
                    <a:pt x="473" y="11657"/>
                    <a:pt x="1071" y="11657"/>
                  </a:cubicBezTo>
                  <a:lnTo>
                    <a:pt x="10680" y="11657"/>
                  </a:lnTo>
                  <a:cubicBezTo>
                    <a:pt x="11216" y="11657"/>
                    <a:pt x="11720" y="11185"/>
                    <a:pt x="11720" y="10618"/>
                  </a:cubicBezTo>
                  <a:lnTo>
                    <a:pt x="11720" y="5420"/>
                  </a:lnTo>
                  <a:cubicBezTo>
                    <a:pt x="11720" y="5136"/>
                    <a:pt x="11626" y="4915"/>
                    <a:pt x="11405" y="4726"/>
                  </a:cubicBezTo>
                  <a:lnTo>
                    <a:pt x="9641" y="2962"/>
                  </a:lnTo>
                  <a:lnTo>
                    <a:pt x="9641" y="2427"/>
                  </a:lnTo>
                  <a:cubicBezTo>
                    <a:pt x="9641" y="1859"/>
                    <a:pt x="9168" y="1387"/>
                    <a:pt x="8633" y="1387"/>
                  </a:cubicBezTo>
                  <a:lnTo>
                    <a:pt x="8065" y="1387"/>
                  </a:lnTo>
                  <a:lnTo>
                    <a:pt x="7215" y="568"/>
                  </a:lnTo>
                  <a:cubicBezTo>
                    <a:pt x="6837" y="190"/>
                    <a:pt x="6348" y="1"/>
                    <a:pt x="58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398;p124"/>
            <p:cNvSpPr/>
            <p:nvPr/>
          </p:nvSpPr>
          <p:spPr>
            <a:xfrm>
              <a:off x="-35733475" y="2340425"/>
              <a:ext cx="51225" cy="68550"/>
            </a:xfrm>
            <a:custGeom>
              <a:avLst/>
              <a:gdLst/>
              <a:ahLst/>
              <a:cxnLst/>
              <a:rect l="l" t="t" r="r" b="b"/>
              <a:pathLst>
                <a:path w="2049" h="2742" extrusionOk="0">
                  <a:moveTo>
                    <a:pt x="1009" y="0"/>
                  </a:moveTo>
                  <a:cubicBezTo>
                    <a:pt x="474" y="0"/>
                    <a:pt x="1" y="473"/>
                    <a:pt x="1" y="1008"/>
                  </a:cubicBezTo>
                  <a:cubicBezTo>
                    <a:pt x="1" y="1260"/>
                    <a:pt x="158" y="1418"/>
                    <a:pt x="316" y="1418"/>
                  </a:cubicBezTo>
                  <a:cubicBezTo>
                    <a:pt x="505" y="1418"/>
                    <a:pt x="663" y="1260"/>
                    <a:pt x="663" y="1040"/>
                  </a:cubicBezTo>
                  <a:cubicBezTo>
                    <a:pt x="663" y="851"/>
                    <a:pt x="820" y="693"/>
                    <a:pt x="1009" y="693"/>
                  </a:cubicBezTo>
                  <a:cubicBezTo>
                    <a:pt x="1198" y="693"/>
                    <a:pt x="1356" y="851"/>
                    <a:pt x="1356" y="1040"/>
                  </a:cubicBezTo>
                  <a:cubicBezTo>
                    <a:pt x="1356" y="1229"/>
                    <a:pt x="1293" y="1323"/>
                    <a:pt x="1135" y="1386"/>
                  </a:cubicBezTo>
                  <a:cubicBezTo>
                    <a:pt x="852" y="1449"/>
                    <a:pt x="663" y="1733"/>
                    <a:pt x="663" y="2016"/>
                  </a:cubicBezTo>
                  <a:lnTo>
                    <a:pt x="663" y="2394"/>
                  </a:lnTo>
                  <a:cubicBezTo>
                    <a:pt x="663" y="2583"/>
                    <a:pt x="820" y="2741"/>
                    <a:pt x="1009" y="2741"/>
                  </a:cubicBezTo>
                  <a:cubicBezTo>
                    <a:pt x="1230" y="2741"/>
                    <a:pt x="1387" y="2583"/>
                    <a:pt x="1387" y="2394"/>
                  </a:cubicBezTo>
                  <a:lnTo>
                    <a:pt x="1387" y="2016"/>
                  </a:lnTo>
                  <a:cubicBezTo>
                    <a:pt x="1765" y="1827"/>
                    <a:pt x="2049" y="1449"/>
                    <a:pt x="2049" y="1008"/>
                  </a:cubicBezTo>
                  <a:cubicBezTo>
                    <a:pt x="2049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399;p124"/>
            <p:cNvSpPr/>
            <p:nvPr/>
          </p:nvSpPr>
          <p:spPr>
            <a:xfrm>
              <a:off x="-35716925" y="24184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62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5" name="Conector recto 14"/>
          <p:cNvCxnSpPr/>
          <p:nvPr/>
        </p:nvCxnSpPr>
        <p:spPr>
          <a:xfrm>
            <a:off x="5909809" y="3567130"/>
            <a:ext cx="6951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893779"/>
      </p:ext>
    </p:extLst>
  </p:cSld>
  <p:clrMapOvr>
    <a:masterClrMapping/>
  </p:clrMapOvr>
  <p:transition spd="slow" advTm="4000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76148" y="73897"/>
            <a:ext cx="7962652" cy="606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Realizaremos la búsqueda del embarque basándonos en los </a:t>
            </a:r>
            <a:r>
              <a:rPr lang="es-PY" dirty="0" smtClean="0">
                <a:solidFill>
                  <a:schemeClr val="bg1"/>
                </a:solidFill>
              </a:rPr>
              <a:t>filtros y seleccionando la opción “</a:t>
            </a:r>
            <a:r>
              <a:rPr lang="es-PY" b="1" dirty="0" smtClean="0">
                <a:solidFill>
                  <a:schemeClr val="bg1"/>
                </a:solidFill>
              </a:rPr>
              <a:t>buscar</a:t>
            </a:r>
            <a:r>
              <a:rPr lang="es-PY" dirty="0" smtClean="0">
                <a:solidFill>
                  <a:schemeClr val="bg1"/>
                </a:solidFill>
              </a:rPr>
              <a:t>”.</a:t>
            </a:r>
            <a:endParaRPr lang="es-PY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t="27689" r="26395" b="18538"/>
          <a:stretch/>
        </p:blipFill>
        <p:spPr>
          <a:xfrm>
            <a:off x="837308" y="1188052"/>
            <a:ext cx="7469385" cy="31836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1128156" y="2078182"/>
            <a:ext cx="3491345" cy="439387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5510151" y="1949217"/>
            <a:ext cx="781058" cy="40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23143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76148" y="51208"/>
            <a:ext cx="7962652" cy="606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El sistema </a:t>
            </a:r>
            <a:r>
              <a:rPr lang="es-PY" dirty="0" smtClean="0">
                <a:solidFill>
                  <a:schemeClr val="bg1"/>
                </a:solidFill>
              </a:rPr>
              <a:t>recuperará </a:t>
            </a:r>
            <a:r>
              <a:rPr lang="es-PY" dirty="0">
                <a:solidFill>
                  <a:schemeClr val="bg1"/>
                </a:solidFill>
              </a:rPr>
              <a:t>los datos del embarque contenido en el traslado.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" t="27914" r="27209" b="18539"/>
          <a:stretch/>
        </p:blipFill>
        <p:spPr>
          <a:xfrm>
            <a:off x="886286" y="1201400"/>
            <a:ext cx="7371428" cy="31703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1140031" y="2671948"/>
            <a:ext cx="6923314" cy="1531917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628025213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76148" y="51208"/>
            <a:ext cx="7962652" cy="606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En la columna de operaciones, seleccionaremos el ícono de </a:t>
            </a:r>
            <a:r>
              <a:rPr lang="es-PY" b="1" dirty="0">
                <a:solidFill>
                  <a:schemeClr val="bg1"/>
                </a:solidFill>
              </a:rPr>
              <a:t>lápiz</a:t>
            </a:r>
            <a:r>
              <a:rPr lang="es-PY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" t="26879" r="27094" b="18744"/>
          <a:stretch/>
        </p:blipFill>
        <p:spPr>
          <a:xfrm>
            <a:off x="867564" y="1141330"/>
            <a:ext cx="7408873" cy="32304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7315200" y="1852548"/>
            <a:ext cx="676894" cy="724397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7419381" y="2107830"/>
            <a:ext cx="476590" cy="38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57116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76148" y="51208"/>
            <a:ext cx="7962652" cy="606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Visualizaremos todos los datos del embarque de la siguiente </a:t>
            </a:r>
            <a:r>
              <a:rPr lang="es-PY" dirty="0" smtClean="0">
                <a:solidFill>
                  <a:schemeClr val="bg1"/>
                </a:solidFill>
              </a:rPr>
              <a:t>manera:</a:t>
            </a:r>
            <a:endParaRPr lang="es-PY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" t="28054" r="27210" b="18538"/>
          <a:stretch/>
        </p:blipFill>
        <p:spPr>
          <a:xfrm>
            <a:off x="848713" y="1188052"/>
            <a:ext cx="7446575" cy="31836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1341912" y="1995055"/>
            <a:ext cx="6555179" cy="2268187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66179642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13676" y="55896"/>
            <a:ext cx="8025124" cy="606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Tendremos un campo para agregar observaciones </a:t>
            </a:r>
            <a:r>
              <a:rPr lang="es-PY" dirty="0" smtClean="0">
                <a:solidFill>
                  <a:schemeClr val="bg1"/>
                </a:solidFill>
              </a:rPr>
              <a:t>opcionalmente.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" t="27625" r="27326" b="18744"/>
          <a:stretch/>
        </p:blipFill>
        <p:spPr>
          <a:xfrm>
            <a:off x="854878" y="1174704"/>
            <a:ext cx="7434245" cy="319704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2481943" y="2778826"/>
            <a:ext cx="4263242" cy="807521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4198496" y="2861953"/>
            <a:ext cx="830136" cy="285007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13676" y="55896"/>
            <a:ext cx="8025124" cy="606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Al final de la página, visualizaremos una ventana con documentos del despacho…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" t="28322" r="27094" b="18538"/>
          <a:stretch/>
        </p:blipFill>
        <p:spPr>
          <a:xfrm>
            <a:off x="867564" y="1214750"/>
            <a:ext cx="7408872" cy="3157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2159731" y="2493819"/>
            <a:ext cx="1379116" cy="3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69225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surance Plan by Slidesgo">
  <a:themeElements>
    <a:clrScheme name="Personalizado 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0000"/>
      </a:accent1>
      <a:accent2>
        <a:srgbClr val="073763"/>
      </a:accent2>
      <a:accent3>
        <a:srgbClr val="0B5394"/>
      </a:accent3>
      <a:accent4>
        <a:srgbClr val="3D85C6"/>
      </a:accent4>
      <a:accent5>
        <a:srgbClr val="C00000"/>
      </a:accent5>
      <a:accent6>
        <a:srgbClr val="FF0000"/>
      </a:accent6>
      <a:hlink>
        <a:srgbClr val="FFFFFF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1813</TotalTime>
  <Words>450</Words>
  <Application>Microsoft Office PowerPoint</Application>
  <PresentationFormat>Presentación en pantalla (16:9)</PresentationFormat>
  <Paragraphs>42</Paragraphs>
  <Slides>33</Slides>
  <Notes>32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Fira Sans Extra Condensed Medium</vt:lpstr>
      <vt:lpstr>Roboto Slab</vt:lpstr>
      <vt:lpstr>Arial</vt:lpstr>
      <vt:lpstr>Insurance Plan by Slidesgo</vt:lpstr>
      <vt:lpstr>Funcionario de Visturía</vt:lpstr>
      <vt:lpstr>Al ingresar a SISWEB2…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 la pantalla principal de SISWEB2…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 continuación, seleccionaremos la opción “registrar”…</vt:lpstr>
      <vt:lpstr>Presentación de PowerPoint</vt:lpstr>
      <vt:lpstr>En caso de que corresponda rechazar el embarque…</vt:lpstr>
      <vt:lpstr>Presentación de PowerPoint</vt:lpstr>
      <vt:lpstr>Presentación de PowerPoint</vt:lpstr>
      <vt:lpstr>Presentación de PowerPoint</vt:lpstr>
      <vt:lpstr>Presentación de PowerPoint</vt:lpstr>
      <vt:lpstr>En caso de consultas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DESPACHANTE DE ADUANA</dc:title>
  <dc:creator>Marcela</dc:creator>
  <cp:lastModifiedBy>DNA</cp:lastModifiedBy>
  <cp:revision>206</cp:revision>
  <dcterms:modified xsi:type="dcterms:W3CDTF">2024-03-20T13:28:53Z</dcterms:modified>
</cp:coreProperties>
</file>