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71"/>
  </p:notesMasterIdLst>
  <p:sldIdLst>
    <p:sldId id="256" r:id="rId2"/>
    <p:sldId id="341" r:id="rId3"/>
    <p:sldId id="775" r:id="rId4"/>
    <p:sldId id="672" r:id="rId5"/>
    <p:sldId id="693" r:id="rId6"/>
    <p:sldId id="773" r:id="rId7"/>
    <p:sldId id="774" r:id="rId8"/>
    <p:sldId id="779" r:id="rId9"/>
    <p:sldId id="749" r:id="rId10"/>
    <p:sldId id="750" r:id="rId11"/>
    <p:sldId id="751" r:id="rId12"/>
    <p:sldId id="752" r:id="rId13"/>
    <p:sldId id="753" r:id="rId14"/>
    <p:sldId id="754" r:id="rId15"/>
    <p:sldId id="755" r:id="rId16"/>
    <p:sldId id="756" r:id="rId17"/>
    <p:sldId id="757" r:id="rId18"/>
    <p:sldId id="758" r:id="rId19"/>
    <p:sldId id="760" r:id="rId20"/>
    <p:sldId id="722" r:id="rId21"/>
    <p:sldId id="306" r:id="rId22"/>
    <p:sldId id="762" r:id="rId23"/>
    <p:sldId id="716" r:id="rId24"/>
    <p:sldId id="688" r:id="rId25"/>
    <p:sldId id="763" r:id="rId26"/>
    <p:sldId id="314" r:id="rId27"/>
    <p:sldId id="315" r:id="rId28"/>
    <p:sldId id="322" r:id="rId29"/>
    <p:sldId id="287" r:id="rId30"/>
    <p:sldId id="319" r:id="rId31"/>
    <p:sldId id="317" r:id="rId32"/>
    <p:sldId id="296" r:id="rId33"/>
    <p:sldId id="324" r:id="rId34"/>
    <p:sldId id="780" r:id="rId35"/>
    <p:sldId id="721" r:id="rId36"/>
    <p:sldId id="723" r:id="rId37"/>
    <p:sldId id="339" r:id="rId38"/>
    <p:sldId id="724" r:id="rId39"/>
    <p:sldId id="771" r:id="rId40"/>
    <p:sldId id="772" r:id="rId41"/>
    <p:sldId id="711" r:id="rId42"/>
    <p:sldId id="323" r:id="rId43"/>
    <p:sldId id="332" r:id="rId44"/>
    <p:sldId id="677" r:id="rId45"/>
    <p:sldId id="333" r:id="rId46"/>
    <p:sldId id="776" r:id="rId47"/>
    <p:sldId id="778" r:id="rId48"/>
    <p:sldId id="338" r:id="rId49"/>
    <p:sldId id="726" r:id="rId50"/>
    <p:sldId id="340" r:id="rId51"/>
    <p:sldId id="733" r:id="rId52"/>
    <p:sldId id="732" r:id="rId53"/>
    <p:sldId id="759" r:id="rId54"/>
    <p:sldId id="673" r:id="rId55"/>
    <p:sldId id="674" r:id="rId56"/>
    <p:sldId id="728" r:id="rId57"/>
    <p:sldId id="768" r:id="rId58"/>
    <p:sldId id="770" r:id="rId59"/>
    <p:sldId id="703" r:id="rId60"/>
    <p:sldId id="725" r:id="rId61"/>
    <p:sldId id="730" r:id="rId62"/>
    <p:sldId id="729" r:id="rId63"/>
    <p:sldId id="769" r:id="rId64"/>
    <p:sldId id="766" r:id="rId65"/>
    <p:sldId id="706" r:id="rId66"/>
    <p:sldId id="764" r:id="rId67"/>
    <p:sldId id="767" r:id="rId68"/>
    <p:sldId id="731" r:id="rId69"/>
    <p:sldId id="342" r:id="rId70"/>
  </p:sldIdLst>
  <p:sldSz cx="9144000" cy="6858000" type="screen4x3"/>
  <p:notesSz cx="6797675" cy="9928225"/>
  <p:custShowLst>
    <p:custShow name="Presentación personalizada 1" id="0">
      <p:sldLst/>
    </p:custShow>
  </p:custShow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P" initials="H" lastIdx="17" clrIdx="0">
    <p:extLst>
      <p:ext uri="{19B8F6BF-5375-455C-9EA6-DF929625EA0E}">
        <p15:presenceInfo xmlns:p15="http://schemas.microsoft.com/office/powerpoint/2012/main" userId="HP" providerId="None"/>
      </p:ext>
    </p:extLst>
  </p:cmAuthor>
  <p:cmAuthor id="2" name="pc" initials="p" lastIdx="3" clrIdx="1">
    <p:extLst>
      <p:ext uri="{19B8F6BF-5375-455C-9EA6-DF929625EA0E}">
        <p15:presenceInfo xmlns:p15="http://schemas.microsoft.com/office/powerpoint/2012/main" userId="pc"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B6600"/>
    <a:srgbClr val="FF5050"/>
    <a:srgbClr val="FF896D"/>
    <a:srgbClr val="FF3300"/>
    <a:srgbClr val="2F5597"/>
    <a:srgbClr val="B5E7FF"/>
    <a:srgbClr val="AADAFF"/>
    <a:srgbClr val="3366FF"/>
    <a:srgbClr val="0033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Sin estilo ni cuadrícula">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015" autoAdjust="0"/>
    <p:restoredTop sz="94394" autoAdjust="0"/>
  </p:normalViewPr>
  <p:slideViewPr>
    <p:cSldViewPr>
      <p:cViewPr varScale="1">
        <p:scale>
          <a:sx n="73" d="100"/>
          <a:sy n="73" d="100"/>
        </p:scale>
        <p:origin x="1398" y="7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C:\Users\User\Desktop\INFORME%20DE%20GESTION%202021\RESUMEN%20COMPARATIVO%20-%202021(1).xls"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388608882539614E-2"/>
          <c:y val="2.8400838955316261E-2"/>
          <c:w val="0.96727228939823651"/>
          <c:h val="0.60318163939183944"/>
        </c:manualLayout>
      </c:layout>
      <c:barChart>
        <c:barDir val="col"/>
        <c:grouping val="clustered"/>
        <c:varyColors val="0"/>
        <c:ser>
          <c:idx val="0"/>
          <c:order val="0"/>
          <c:tx>
            <c:strRef>
              <c:f>Hoja2!$K$10</c:f>
              <c:strCache>
                <c:ptCount val="1"/>
                <c:pt idx="0">
                  <c:v> 2.020 </c:v>
                </c:pt>
              </c:strCache>
            </c:strRef>
          </c:tx>
          <c:spPr>
            <a:solidFill>
              <a:srgbClr val="DB6600"/>
            </a:solidFill>
            <a:ln>
              <a:solidFill>
                <a:schemeClr val="accent1"/>
              </a:solidFill>
            </a:ln>
            <a:effectLst/>
            <a:scene3d>
              <a:camera prst="orthographicFront"/>
              <a:lightRig rig="threePt" dir="t"/>
            </a:scene3d>
            <a:sp3d prstMaterial="metal">
              <a:bevelT/>
              <a:bevelB/>
              <a:contourClr>
                <a:schemeClr val="accent1"/>
              </a:contourClr>
            </a:sp3d>
          </c:spPr>
          <c:invertIfNegative val="0"/>
          <c:dLbls>
            <c:dLbl>
              <c:idx val="0"/>
              <c:layout>
                <c:manualLayout>
                  <c:x val="-1.1133986655803675E-3"/>
                  <c:y val="-4.50681536167343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B51-490D-8607-BFA8D305F114}"/>
                </c:ext>
              </c:extLst>
            </c:dLbl>
            <c:dLbl>
              <c:idx val="1"/>
              <c:layout>
                <c:manualLayout>
                  <c:x val="0"/>
                  <c:y val="-9.936298157794582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FB51-490D-8607-BFA8D305F114}"/>
                </c:ext>
              </c:extLst>
            </c:dLbl>
            <c:dLbl>
              <c:idx val="2"/>
              <c:layout>
                <c:manualLayout>
                  <c:x val="4.0083930068376241E-3"/>
                  <c:y val="-2.239610060963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B51-490D-8607-BFA8D305F114}"/>
                </c:ext>
              </c:extLst>
            </c:dLbl>
            <c:dLbl>
              <c:idx val="3"/>
              <c:layout>
                <c:manualLayout>
                  <c:x val="0"/>
                  <c:y val="-1.39975628810202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B51-490D-8607-BFA8D305F114}"/>
                </c:ext>
              </c:extLst>
            </c:dLbl>
            <c:dLbl>
              <c:idx val="4"/>
              <c:layout>
                <c:manualLayout>
                  <c:x val="-8.9071893246429413E-4"/>
                  <c:y val="-2.17258723991543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B51-490D-8607-BFA8D305F114}"/>
                </c:ext>
              </c:extLst>
            </c:dLbl>
            <c:dLbl>
              <c:idx val="5"/>
              <c:layout>
                <c:manualLayout>
                  <c:x val="-8.9816657583520669E-17"/>
                  <c:y val="-2.9808894473384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B51-490D-8607-BFA8D305F114}"/>
                </c:ext>
              </c:extLst>
            </c:dLbl>
            <c:dLbl>
              <c:idx val="6"/>
              <c:layout>
                <c:manualLayout>
                  <c:x val="-8.9816657583520669E-17"/>
                  <c:y val="-1.98725963155893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B51-490D-8607-BFA8D305F114}"/>
                </c:ext>
              </c:extLst>
            </c:dLbl>
            <c:spPr>
              <a:noFill/>
              <a:ln>
                <a:noFill/>
              </a:ln>
              <a:effectLst/>
            </c:spPr>
            <c:txPr>
              <a:bodyPr rot="0" spcFirstLastPara="1" vertOverflow="ellipsis" vert="horz" wrap="square" anchor="ctr" anchorCtr="1"/>
              <a:lstStyle/>
              <a:p>
                <a:pPr>
                  <a:defRPr sz="1400" b="1" i="0" u="none" strike="noStrike" kern="1200" baseline="0">
                    <a:solidFill>
                      <a:srgbClr val="DB66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Hoja2!$J$11:$J$18</c:f>
              <c:strCache>
                <c:ptCount val="8"/>
                <c:pt idx="0">
                  <c:v>CEBOLLAS</c:v>
                </c:pt>
                <c:pt idx="1">
                  <c:v>LOCOTE</c:v>
                </c:pt>
                <c:pt idx="2">
                  <c:v>ZANAHORIAS</c:v>
                </c:pt>
                <c:pt idx="3">
                  <c:v>TOMATES</c:v>
                </c:pt>
                <c:pt idx="4">
                  <c:v>POLLOS</c:v>
                </c:pt>
                <c:pt idx="5">
                  <c:v>VEHICULOS   </c:v>
                </c:pt>
                <c:pt idx="6">
                  <c:v>CALZADOS</c:v>
                </c:pt>
                <c:pt idx="7">
                  <c:v>PRENDAS DE VESTIR</c:v>
                </c:pt>
              </c:strCache>
            </c:strRef>
          </c:cat>
          <c:val>
            <c:numRef>
              <c:f>Hoja2!$K$11:$K$18</c:f>
              <c:numCache>
                <c:formatCode>_(* #,##0_);_(* \(#,##0\);_(* "-"_);_(@_)</c:formatCode>
                <c:ptCount val="8"/>
                <c:pt idx="0">
                  <c:v>32410</c:v>
                </c:pt>
                <c:pt idx="1">
                  <c:v>8110</c:v>
                </c:pt>
                <c:pt idx="2">
                  <c:v>8180</c:v>
                </c:pt>
                <c:pt idx="3">
                  <c:v>6020</c:v>
                </c:pt>
                <c:pt idx="4">
                  <c:v>16025</c:v>
                </c:pt>
                <c:pt idx="5">
                  <c:v>40</c:v>
                </c:pt>
                <c:pt idx="6">
                  <c:v>2334</c:v>
                </c:pt>
                <c:pt idx="7">
                  <c:v>4831</c:v>
                </c:pt>
              </c:numCache>
            </c:numRef>
          </c:val>
          <c:extLst>
            <c:ext xmlns:c16="http://schemas.microsoft.com/office/drawing/2014/chart" uri="{C3380CC4-5D6E-409C-BE32-E72D297353CC}">
              <c16:uniqueId val="{00000007-FB51-490D-8607-BFA8D305F114}"/>
            </c:ext>
          </c:extLst>
        </c:ser>
        <c:ser>
          <c:idx val="1"/>
          <c:order val="1"/>
          <c:tx>
            <c:strRef>
              <c:f>Hoja2!$L$10</c:f>
              <c:strCache>
                <c:ptCount val="1"/>
                <c:pt idx="0">
                  <c:v> 2.021 </c:v>
                </c:pt>
              </c:strCache>
            </c:strRef>
          </c:tx>
          <c:spPr>
            <a:solidFill>
              <a:srgbClr val="2F5597"/>
            </a:solidFill>
            <a:ln>
              <a:noFill/>
            </a:ln>
            <a:effectLst>
              <a:outerShdw blurRad="50800" dist="38100" dir="5400000" algn="t" rotWithShape="0">
                <a:prstClr val="black">
                  <a:alpha val="40000"/>
                </a:prstClr>
              </a:outerShdw>
            </a:effectLst>
            <a:scene3d>
              <a:camera prst="orthographicFront"/>
              <a:lightRig rig="threePt" dir="t"/>
            </a:scene3d>
            <a:sp3d prstMaterial="metal">
              <a:bevelT/>
              <a:bevelB/>
            </a:sp3d>
          </c:spPr>
          <c:invertIfNegative val="0"/>
          <c:dLbls>
            <c:dLbl>
              <c:idx val="0"/>
              <c:layout>
                <c:manualLayout>
                  <c:x val="4.3734950992771792E-3"/>
                  <c:y val="-7.921672324885720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B51-490D-8607-BFA8D305F114}"/>
                </c:ext>
              </c:extLst>
            </c:dLbl>
            <c:dLbl>
              <c:idx val="1"/>
              <c:layout>
                <c:manualLayout>
                  <c:x val="4.0083831667585522E-3"/>
                  <c:y val="-6.617917276779527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B51-490D-8607-BFA8D305F114}"/>
                </c:ext>
              </c:extLst>
            </c:dLbl>
            <c:dLbl>
              <c:idx val="2"/>
              <c:layout>
                <c:manualLayout>
                  <c:x val="2.4495414606444635E-3"/>
                  <c:y val="-1.408115086262268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B51-490D-8607-BFA8D305F114}"/>
                </c:ext>
              </c:extLst>
            </c:dLbl>
            <c:dLbl>
              <c:idx val="3"/>
              <c:layout>
                <c:manualLayout>
                  <c:x val="8.7254372323736966E-4"/>
                  <c:y val="-2.6711200242314069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B51-490D-8607-BFA8D305F114}"/>
                </c:ext>
              </c:extLst>
            </c:dLbl>
            <c:dLbl>
              <c:idx val="4"/>
              <c:layout>
                <c:manualLayout>
                  <c:x val="1.5757912398437504E-2"/>
                  <c:y val="1.343262776836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B51-490D-8607-BFA8D305F114}"/>
                </c:ext>
              </c:extLst>
            </c:dLbl>
            <c:dLbl>
              <c:idx val="5"/>
              <c:layout>
                <c:manualLayout>
                  <c:x val="1.2247867520891842E-3"/>
                  <c:y val="-2.484074539448677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B51-490D-8607-BFA8D305F114}"/>
                </c:ext>
              </c:extLst>
            </c:dLbl>
            <c:dLbl>
              <c:idx val="6"/>
              <c:layout>
                <c:manualLayout>
                  <c:x val="1.2247867520890944E-3"/>
                  <c:y val="-3.9745192631178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FB51-490D-8607-BFA8D305F114}"/>
                </c:ext>
              </c:extLst>
            </c:dLbl>
            <c:dLbl>
              <c:idx val="7"/>
              <c:layout>
                <c:manualLayout>
                  <c:x val="6.9124110881577227E-3"/>
                  <c:y val="-4.36150416607757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FB51-490D-8607-BFA8D305F114}"/>
                </c:ext>
              </c:extLst>
            </c:dLbl>
            <c:spPr>
              <a:noFill/>
              <a:ln>
                <a:noFill/>
              </a:ln>
              <a:effectLst/>
            </c:spPr>
            <c:txPr>
              <a:bodyPr rot="0" spcFirstLastPara="1" vertOverflow="ellipsis" vert="horz" wrap="square" anchor="ctr" anchorCtr="1"/>
              <a:lstStyle/>
              <a:p>
                <a:pPr>
                  <a:defRPr sz="1600" b="1" i="0" u="none" strike="noStrike" kern="1200" baseline="0">
                    <a:solidFill>
                      <a:srgbClr val="000099"/>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Hoja2!$J$11:$J$18</c:f>
              <c:strCache>
                <c:ptCount val="8"/>
                <c:pt idx="0">
                  <c:v>CEBOLLAS</c:v>
                </c:pt>
                <c:pt idx="1">
                  <c:v>LOCOTE</c:v>
                </c:pt>
                <c:pt idx="2">
                  <c:v>ZANAHORIAS</c:v>
                </c:pt>
                <c:pt idx="3">
                  <c:v>TOMATES</c:v>
                </c:pt>
                <c:pt idx="4">
                  <c:v>POLLOS</c:v>
                </c:pt>
                <c:pt idx="5">
                  <c:v>VEHICULOS   </c:v>
                </c:pt>
                <c:pt idx="6">
                  <c:v>CALZADOS</c:v>
                </c:pt>
                <c:pt idx="7">
                  <c:v>PRENDAS DE VESTIR</c:v>
                </c:pt>
              </c:strCache>
            </c:strRef>
          </c:cat>
          <c:val>
            <c:numRef>
              <c:f>Hoja2!$L$11:$L$18</c:f>
              <c:numCache>
                <c:formatCode>_(* #,##0_);_(* \(#,##0\);_(* "-"_);_(@_)</c:formatCode>
                <c:ptCount val="8"/>
                <c:pt idx="0">
                  <c:v>178800</c:v>
                </c:pt>
                <c:pt idx="1">
                  <c:v>28660</c:v>
                </c:pt>
                <c:pt idx="2">
                  <c:v>91195</c:v>
                </c:pt>
                <c:pt idx="3">
                  <c:v>118290</c:v>
                </c:pt>
                <c:pt idx="4">
                  <c:v>31460</c:v>
                </c:pt>
                <c:pt idx="5">
                  <c:v>51</c:v>
                </c:pt>
                <c:pt idx="6">
                  <c:v>17316</c:v>
                </c:pt>
                <c:pt idx="7">
                  <c:v>16263</c:v>
                </c:pt>
              </c:numCache>
            </c:numRef>
          </c:val>
          <c:extLst>
            <c:ext xmlns:c16="http://schemas.microsoft.com/office/drawing/2014/chart" uri="{C3380CC4-5D6E-409C-BE32-E72D297353CC}">
              <c16:uniqueId val="{00000010-FB51-490D-8607-BFA8D305F114}"/>
            </c:ext>
          </c:extLst>
        </c:ser>
        <c:dLbls>
          <c:showLegendKey val="0"/>
          <c:showVal val="1"/>
          <c:showCatName val="0"/>
          <c:showSerName val="0"/>
          <c:showPercent val="0"/>
          <c:showBubbleSize val="0"/>
        </c:dLbls>
        <c:gapWidth val="35"/>
        <c:axId val="138330560"/>
        <c:axId val="138332912"/>
      </c:barChart>
      <c:catAx>
        <c:axId val="138330560"/>
        <c:scaling>
          <c:orientation val="minMax"/>
        </c:scaling>
        <c:delete val="0"/>
        <c:axPos val="b"/>
        <c:numFmt formatCode="General" sourceLinked="1"/>
        <c:majorTickMark val="none"/>
        <c:minorTickMark val="none"/>
        <c:tickLblPos val="nextTo"/>
        <c:spPr>
          <a:noFill/>
          <a:ln>
            <a:noFill/>
          </a:ln>
          <a:effectLst/>
        </c:spPr>
        <c:txPr>
          <a:bodyPr rot="-5400000" spcFirstLastPara="1" vertOverflow="ellipsis" wrap="square" anchor="t" anchorCtr="0"/>
          <a:lstStyle/>
          <a:p>
            <a:pPr>
              <a:defRPr sz="1200" b="0" i="0" u="none" strike="noStrike" kern="1200" baseline="0">
                <a:solidFill>
                  <a:schemeClr val="tx1"/>
                </a:solidFill>
                <a:latin typeface="+mn-lt"/>
                <a:ea typeface="+mn-ea"/>
                <a:cs typeface="+mn-cs"/>
              </a:defRPr>
            </a:pPr>
            <a:endParaRPr lang="en-US"/>
          </a:p>
        </c:txPr>
        <c:crossAx val="138332912"/>
        <c:crosses val="autoZero"/>
        <c:auto val="1"/>
        <c:lblAlgn val="ctr"/>
        <c:lblOffset val="100"/>
        <c:noMultiLvlLbl val="0"/>
      </c:catAx>
      <c:valAx>
        <c:axId val="138332912"/>
        <c:scaling>
          <c:orientation val="minMax"/>
        </c:scaling>
        <c:delete val="1"/>
        <c:axPos val="l"/>
        <c:numFmt formatCode="_(* #,##0_);_(* \(#,##0\);_(* &quot;-&quot;_);_(@_)" sourceLinked="1"/>
        <c:majorTickMark val="none"/>
        <c:minorTickMark val="none"/>
        <c:tickLblPos val="nextTo"/>
        <c:crossAx val="138330560"/>
        <c:crosses val="autoZero"/>
        <c:crossBetween val="between"/>
      </c:valAx>
      <c:spPr>
        <a:noFill/>
        <a:ln>
          <a:noFill/>
        </a:ln>
        <a:effectLst/>
      </c:spPr>
    </c:plotArea>
    <c:legend>
      <c:legendPos val="b"/>
      <c:layout>
        <c:manualLayout>
          <c:xMode val="edge"/>
          <c:yMode val="edge"/>
          <c:x val="0.23079935266134621"/>
          <c:y val="0"/>
          <c:w val="0.54090143875420105"/>
          <c:h val="0.1039406101931431"/>
        </c:manualLayout>
      </c:layout>
      <c:overlay val="0"/>
      <c:spPr>
        <a:noFill/>
        <a:ln>
          <a:noFill/>
        </a:ln>
        <a:effectLst/>
      </c:spPr>
      <c:txPr>
        <a:bodyPr rot="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1050">
          <a:solidFill>
            <a:schemeClr val="tx1"/>
          </a:solidFill>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0.1232</cdr:x>
      <cdr:y>0.07218</cdr:y>
    </cdr:from>
    <cdr:to>
      <cdr:x>0.22257</cdr:x>
      <cdr:y>0.16395</cdr:y>
    </cdr:to>
    <cdr:sp macro="" textlink="">
      <cdr:nvSpPr>
        <cdr:cNvPr id="2" name="CuadroTexto 12">
          <a:extLst xmlns:a="http://schemas.openxmlformats.org/drawingml/2006/main">
            <a:ext uri="{FF2B5EF4-FFF2-40B4-BE49-F238E27FC236}">
              <a16:creationId xmlns:a16="http://schemas.microsoft.com/office/drawing/2014/main" id="{3865C88F-3FE0-4809-A93A-A568259C127A}"/>
            </a:ext>
          </a:extLst>
        </cdr:cNvPr>
        <cdr:cNvSpPr txBox="1"/>
      </cdr:nvSpPr>
      <cdr:spPr>
        <a:xfrm xmlns:a="http://schemas.openxmlformats.org/drawingml/2006/main">
          <a:off x="1051778" y="290502"/>
          <a:ext cx="848309" cy="369332"/>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b="1" dirty="0">
              <a:solidFill>
                <a:srgbClr val="009900"/>
              </a:solidFill>
            </a:rPr>
            <a:t>+</a:t>
          </a:r>
          <a:r>
            <a:rPr lang="es-PY" sz="1600" b="1" dirty="0">
              <a:solidFill>
                <a:srgbClr val="009900"/>
              </a:solidFill>
            </a:rPr>
            <a:t>452</a:t>
          </a:r>
          <a:r>
            <a:rPr lang="es-PY" b="1" dirty="0">
              <a:solidFill>
                <a:srgbClr val="009900"/>
              </a:solidFill>
            </a:rPr>
            <a:t>%</a:t>
          </a:r>
        </a:p>
      </cdr:txBody>
    </cdr:sp>
  </cdr:relSizeAnchor>
  <cdr:relSizeAnchor xmlns:cdr="http://schemas.openxmlformats.org/drawingml/2006/chartDrawing">
    <cdr:from>
      <cdr:x>0.18171</cdr:x>
      <cdr:y>0.38105</cdr:y>
    </cdr:from>
    <cdr:to>
      <cdr:x>0.27695</cdr:x>
      <cdr:y>0.46517</cdr:y>
    </cdr:to>
    <cdr:sp macro="" textlink="">
      <cdr:nvSpPr>
        <cdr:cNvPr id="3" name="CuadroTexto 13">
          <a:extLst xmlns:a="http://schemas.openxmlformats.org/drawingml/2006/main">
            <a:ext uri="{FF2B5EF4-FFF2-40B4-BE49-F238E27FC236}">
              <a16:creationId xmlns:a16="http://schemas.microsoft.com/office/drawing/2014/main" id="{150DF1AB-37FC-46DD-AEEC-60C6B7259472}"/>
            </a:ext>
          </a:extLst>
        </cdr:cNvPr>
        <cdr:cNvSpPr txBox="1"/>
      </cdr:nvSpPr>
      <cdr:spPr>
        <a:xfrm xmlns:a="http://schemas.openxmlformats.org/drawingml/2006/main">
          <a:off x="1551274" y="1533544"/>
          <a:ext cx="813043"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+253%</a:t>
          </a:r>
        </a:p>
      </cdr:txBody>
    </cdr:sp>
  </cdr:relSizeAnchor>
  <cdr:relSizeAnchor xmlns:cdr="http://schemas.openxmlformats.org/drawingml/2006/chartDrawing">
    <cdr:from>
      <cdr:x>0.29173</cdr:x>
      <cdr:y>0.21763</cdr:y>
    </cdr:from>
    <cdr:to>
      <cdr:x>0.39902</cdr:x>
      <cdr:y>0.30175</cdr:y>
    </cdr:to>
    <cdr:sp macro="" textlink="">
      <cdr:nvSpPr>
        <cdr:cNvPr id="4" name="CuadroTexto 14">
          <a:extLst xmlns:a="http://schemas.openxmlformats.org/drawingml/2006/main">
            <a:ext uri="{FF2B5EF4-FFF2-40B4-BE49-F238E27FC236}">
              <a16:creationId xmlns:a16="http://schemas.microsoft.com/office/drawing/2014/main" id="{4F0A6AB8-C3D3-4594-8449-AC2C207ACA6E}"/>
            </a:ext>
          </a:extLst>
        </cdr:cNvPr>
        <cdr:cNvSpPr txBox="1"/>
      </cdr:nvSpPr>
      <cdr:spPr>
        <a:xfrm xmlns:a="http://schemas.openxmlformats.org/drawingml/2006/main">
          <a:off x="2490517" y="875858"/>
          <a:ext cx="915956"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+1015%</a:t>
          </a:r>
        </a:p>
      </cdr:txBody>
    </cdr:sp>
  </cdr:relSizeAnchor>
  <cdr:relSizeAnchor xmlns:cdr="http://schemas.openxmlformats.org/drawingml/2006/chartDrawing">
    <cdr:from>
      <cdr:x>0.43133</cdr:x>
      <cdr:y>0.11807</cdr:y>
    </cdr:from>
    <cdr:to>
      <cdr:x>0.54049</cdr:x>
      <cdr:y>0.20219</cdr:y>
    </cdr:to>
    <cdr:sp macro="" textlink="">
      <cdr:nvSpPr>
        <cdr:cNvPr id="5" name="CuadroTexto 15">
          <a:extLst xmlns:a="http://schemas.openxmlformats.org/drawingml/2006/main">
            <a:ext uri="{FF2B5EF4-FFF2-40B4-BE49-F238E27FC236}">
              <a16:creationId xmlns:a16="http://schemas.microsoft.com/office/drawing/2014/main" id="{3BDE628A-799F-48B5-8B6C-7DE154178365}"/>
            </a:ext>
          </a:extLst>
        </cdr:cNvPr>
        <cdr:cNvSpPr txBox="1"/>
      </cdr:nvSpPr>
      <cdr:spPr>
        <a:xfrm xmlns:a="http://schemas.openxmlformats.org/drawingml/2006/main">
          <a:off x="3682349" y="475168"/>
          <a:ext cx="931858"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+1865%</a:t>
          </a:r>
        </a:p>
      </cdr:txBody>
    </cdr:sp>
  </cdr:relSizeAnchor>
  <cdr:relSizeAnchor xmlns:cdr="http://schemas.openxmlformats.org/drawingml/2006/chartDrawing">
    <cdr:from>
      <cdr:x>0.51618</cdr:x>
      <cdr:y>0.4042</cdr:y>
    </cdr:from>
    <cdr:to>
      <cdr:x>0.59734</cdr:x>
      <cdr:y>0.48832</cdr:y>
    </cdr:to>
    <cdr:sp macro="" textlink="">
      <cdr:nvSpPr>
        <cdr:cNvPr id="6" name="CuadroTexto 16">
          <a:extLst xmlns:a="http://schemas.openxmlformats.org/drawingml/2006/main">
            <a:ext uri="{FF2B5EF4-FFF2-40B4-BE49-F238E27FC236}">
              <a16:creationId xmlns:a16="http://schemas.microsoft.com/office/drawing/2014/main" id="{0FF93DDA-4F57-4BE4-B923-7A20ADA1F625}"/>
            </a:ext>
          </a:extLst>
        </cdr:cNvPr>
        <cdr:cNvSpPr txBox="1"/>
      </cdr:nvSpPr>
      <cdr:spPr>
        <a:xfrm xmlns:a="http://schemas.openxmlformats.org/drawingml/2006/main">
          <a:off x="4406696" y="1626711"/>
          <a:ext cx="692818"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+96%</a:t>
          </a:r>
        </a:p>
      </cdr:txBody>
    </cdr:sp>
  </cdr:relSizeAnchor>
  <cdr:relSizeAnchor xmlns:cdr="http://schemas.openxmlformats.org/drawingml/2006/chartDrawing">
    <cdr:from>
      <cdr:x>0.64607</cdr:x>
      <cdr:y>0.45411</cdr:y>
    </cdr:from>
    <cdr:to>
      <cdr:x>0.72722</cdr:x>
      <cdr:y>0.53824</cdr:y>
    </cdr:to>
    <cdr:sp macro="" textlink="">
      <cdr:nvSpPr>
        <cdr:cNvPr id="7" name="CuadroTexto 17">
          <a:extLst xmlns:a="http://schemas.openxmlformats.org/drawingml/2006/main">
            <a:ext uri="{FF2B5EF4-FFF2-40B4-BE49-F238E27FC236}">
              <a16:creationId xmlns:a16="http://schemas.microsoft.com/office/drawing/2014/main" id="{A631867E-847B-48D7-AD9A-65DB81053AE3}"/>
            </a:ext>
          </a:extLst>
        </cdr:cNvPr>
        <cdr:cNvSpPr txBox="1"/>
      </cdr:nvSpPr>
      <cdr:spPr>
        <a:xfrm xmlns:a="http://schemas.openxmlformats.org/drawingml/2006/main">
          <a:off x="5515545" y="1827598"/>
          <a:ext cx="692818"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+28%</a:t>
          </a:r>
        </a:p>
      </cdr:txBody>
    </cdr:sp>
  </cdr:relSizeAnchor>
  <cdr:relSizeAnchor xmlns:cdr="http://schemas.openxmlformats.org/drawingml/2006/chartDrawing">
    <cdr:from>
      <cdr:x>0.74756</cdr:x>
      <cdr:y>0.37723</cdr:y>
    </cdr:from>
    <cdr:to>
      <cdr:x>0.84294</cdr:x>
      <cdr:y>0.46135</cdr:y>
    </cdr:to>
    <cdr:sp macro="" textlink="">
      <cdr:nvSpPr>
        <cdr:cNvPr id="8" name="CuadroTexto 18">
          <a:extLst xmlns:a="http://schemas.openxmlformats.org/drawingml/2006/main">
            <a:ext uri="{FF2B5EF4-FFF2-40B4-BE49-F238E27FC236}">
              <a16:creationId xmlns:a16="http://schemas.microsoft.com/office/drawing/2014/main" id="{221003EB-BBAA-4E1D-BB3C-D16D96EC1B77}"/>
            </a:ext>
          </a:extLst>
        </cdr:cNvPr>
        <cdr:cNvSpPr txBox="1"/>
      </cdr:nvSpPr>
      <cdr:spPr>
        <a:xfrm xmlns:a="http://schemas.openxmlformats.org/drawingml/2006/main">
          <a:off x="6381984" y="1518155"/>
          <a:ext cx="814262"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+642%</a:t>
          </a:r>
        </a:p>
      </cdr:txBody>
    </cdr:sp>
  </cdr:relSizeAnchor>
  <cdr:relSizeAnchor xmlns:cdr="http://schemas.openxmlformats.org/drawingml/2006/chartDrawing">
    <cdr:from>
      <cdr:x>0.89182</cdr:x>
      <cdr:y>0.45794</cdr:y>
    </cdr:from>
    <cdr:to>
      <cdr:x>0.98586</cdr:x>
      <cdr:y>0.54206</cdr:y>
    </cdr:to>
    <cdr:sp macro="" textlink="">
      <cdr:nvSpPr>
        <cdr:cNvPr id="9" name="CuadroTexto 19">
          <a:extLst xmlns:a="http://schemas.openxmlformats.org/drawingml/2006/main">
            <a:ext uri="{FF2B5EF4-FFF2-40B4-BE49-F238E27FC236}">
              <a16:creationId xmlns:a16="http://schemas.microsoft.com/office/drawing/2014/main" id="{A9F45D39-EDAC-41ED-91C7-80BCF8EEB2F1}"/>
            </a:ext>
          </a:extLst>
        </cdr:cNvPr>
        <cdr:cNvSpPr txBox="1"/>
      </cdr:nvSpPr>
      <cdr:spPr>
        <a:xfrm xmlns:a="http://schemas.openxmlformats.org/drawingml/2006/main">
          <a:off x="7613559" y="1842987"/>
          <a:ext cx="802848" cy="338554"/>
        </a:xfrm>
        <a:prstGeom xmlns:a="http://schemas.openxmlformats.org/drawingml/2006/main" prst="rect">
          <a:avLst/>
        </a:prstGeom>
        <a:noFill xmlns:a="http://schemas.openxmlformats.org/drawingml/2006/main"/>
      </cdr:spPr>
      <cdr:txBody>
        <a:bodyPr xmlns:a="http://schemas.openxmlformats.org/drawingml/2006/main" wrap="none" rtlCol="0">
          <a:spAutoFit/>
        </a:bodyPr>
        <a:lstStyle xmlns:a="http://schemas.openxmlformats.org/drawingml/2006/main">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s-PY" sz="1600" b="1" dirty="0">
              <a:solidFill>
                <a:srgbClr val="009900"/>
              </a:solidFill>
            </a:rPr>
            <a:t>+237%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1"/>
            <a:ext cx="2946400" cy="498475"/>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49688" y="1"/>
            <a:ext cx="2946400" cy="498475"/>
          </a:xfrm>
          <a:prstGeom prst="rect">
            <a:avLst/>
          </a:prstGeom>
        </p:spPr>
        <p:txBody>
          <a:bodyPr vert="horz" lIns="91440" tIns="45720" rIns="91440" bIns="45720" rtlCol="0"/>
          <a:lstStyle>
            <a:lvl1pPr algn="r">
              <a:defRPr sz="1200"/>
            </a:lvl1pPr>
          </a:lstStyle>
          <a:p>
            <a:fld id="{602771A5-71F6-4EDE-8C71-C34DEC2DF9D5}" type="datetimeFigureOut">
              <a:rPr lang="es-MX" smtClean="0"/>
              <a:t>04/02/2022</a:t>
            </a:fld>
            <a:endParaRPr lang="es-MX"/>
          </a:p>
        </p:txBody>
      </p:sp>
      <p:sp>
        <p:nvSpPr>
          <p:cNvPr id="4" name="Marcador de imagen de diapositiva 3"/>
          <p:cNvSpPr>
            <a:spLocks noGrp="1" noRot="1" noChangeAspect="1"/>
          </p:cNvSpPr>
          <p:nvPr>
            <p:ph type="sldImg" idx="2"/>
          </p:nvPr>
        </p:nvSpPr>
        <p:spPr>
          <a:xfrm>
            <a:off x="1165225" y="1239838"/>
            <a:ext cx="4467225" cy="3351212"/>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79451" y="4778377"/>
            <a:ext cx="5438775" cy="3908424"/>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9429751"/>
            <a:ext cx="2946400" cy="498475"/>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49688" y="9429751"/>
            <a:ext cx="2946400" cy="498475"/>
          </a:xfrm>
          <a:prstGeom prst="rect">
            <a:avLst/>
          </a:prstGeom>
        </p:spPr>
        <p:txBody>
          <a:bodyPr vert="horz" lIns="91440" tIns="45720" rIns="91440" bIns="45720" rtlCol="0" anchor="b"/>
          <a:lstStyle>
            <a:lvl1pPr algn="r">
              <a:defRPr sz="1200"/>
            </a:lvl1pPr>
          </a:lstStyle>
          <a:p>
            <a:fld id="{03C70343-995E-4B23-AF1D-0563B88671AB}" type="slidenum">
              <a:rPr lang="es-MX" smtClean="0"/>
              <a:t>‹Nº›</a:t>
            </a:fld>
            <a:endParaRPr lang="es-MX"/>
          </a:p>
        </p:txBody>
      </p:sp>
    </p:spTree>
    <p:extLst>
      <p:ext uri="{BB962C8B-B14F-4D97-AF65-F5344CB8AC3E}">
        <p14:creationId xmlns:p14="http://schemas.microsoft.com/office/powerpoint/2010/main" val="2425927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28 Título"/>
          <p:cNvSpPr>
            <a:spLocks noGrp="1"/>
          </p:cNvSpPr>
          <p:nvPr>
            <p:ph type="ctrTitle"/>
          </p:nvPr>
        </p:nvSpPr>
        <p:spPr>
          <a:xfrm>
            <a:off x="381000" y="4853411"/>
            <a:ext cx="8458200" cy="1222375"/>
          </a:xfrm>
        </p:spPr>
        <p:txBody>
          <a:bodyPr anchor="t"/>
          <a:lstStyle/>
          <a:p>
            <a:r>
              <a:rPr kumimoji="0" lang="es-ES"/>
              <a:t>Haga clic para modificar el estilo de título del patrón</a:t>
            </a:r>
            <a:endParaRPr kumimoji="0" lang="en-US"/>
          </a:p>
        </p:txBody>
      </p:sp>
      <p:sp>
        <p:nvSpPr>
          <p:cNvPr id="9" name="8 Subtítulo"/>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a:t>Haga clic para modificar el estilo de subtítulo del patrón</a:t>
            </a:r>
            <a:endParaRPr kumimoji="0" lang="en-US"/>
          </a:p>
        </p:txBody>
      </p:sp>
      <p:sp>
        <p:nvSpPr>
          <p:cNvPr id="16" name="15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2" name="1 Marcador de pie de página"/>
          <p:cNvSpPr>
            <a:spLocks noGrp="1"/>
          </p:cNvSpPr>
          <p:nvPr>
            <p:ph type="ftr" sz="quarter" idx="11"/>
          </p:nvPr>
        </p:nvSpPr>
        <p:spPr/>
        <p:txBody>
          <a:bodyPr/>
          <a:lstStyle/>
          <a:p>
            <a:endParaRPr kumimoji="0" lang="en-US"/>
          </a:p>
        </p:txBody>
      </p:sp>
      <p:sp>
        <p:nvSpPr>
          <p:cNvPr id="15" name="14 Marcador de número de diapositiva"/>
          <p:cNvSpPr>
            <a:spLocks noGrp="1"/>
          </p:cNvSpPr>
          <p:nvPr>
            <p:ph type="sldNum" sz="quarter" idx="12"/>
          </p:nvPr>
        </p:nvSpPr>
        <p:spPr>
          <a:xfrm>
            <a:off x="8229600" y="6473952"/>
            <a:ext cx="758952" cy="246888"/>
          </a:xfrm>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5" name="4 Marcador de pie de página"/>
          <p:cNvSpPr>
            <a:spLocks noGrp="1"/>
          </p:cNvSpPr>
          <p:nvPr>
            <p:ph type="ftr" sz="quarter" idx="11"/>
          </p:nvPr>
        </p:nvSpPr>
        <p:spPr/>
        <p:txBody>
          <a:bodyPr/>
          <a:lstStyle/>
          <a:p>
            <a:endParaRPr kumimoji="0" lang="en-US"/>
          </a:p>
        </p:txBody>
      </p:sp>
      <p:sp>
        <p:nvSpPr>
          <p:cNvPr id="6" name="5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58000" y="549276"/>
            <a:ext cx="1828800" cy="5851525"/>
          </a:xfrm>
        </p:spPr>
        <p:txBody>
          <a:bodyPr vert="eaVert"/>
          <a:lstStyle/>
          <a:p>
            <a:r>
              <a:rPr kumimoji="0" lang="es-ES"/>
              <a:t>Haga clic para modificar el estilo de título del patrón</a:t>
            </a:r>
            <a:endParaRPr kumimoji="0" lang="en-US"/>
          </a:p>
        </p:txBody>
      </p:sp>
      <p:sp>
        <p:nvSpPr>
          <p:cNvPr id="3" name="2 Marcador de texto vertical"/>
          <p:cNvSpPr>
            <a:spLocks noGrp="1"/>
          </p:cNvSpPr>
          <p:nvPr>
            <p:ph type="body" orient="vert" idx="1"/>
          </p:nvPr>
        </p:nvSpPr>
        <p:spPr>
          <a:xfrm>
            <a:off x="457200" y="549276"/>
            <a:ext cx="6248400" cy="5851525"/>
          </a:xfrm>
        </p:spPr>
        <p:txBody>
          <a:bodyPr vert="eaVert"/>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4" name="3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5" name="4 Marcador de pie de página"/>
          <p:cNvSpPr>
            <a:spLocks noGrp="1"/>
          </p:cNvSpPr>
          <p:nvPr>
            <p:ph type="ftr" sz="quarter" idx="11"/>
          </p:nvPr>
        </p:nvSpPr>
        <p:spPr/>
        <p:txBody>
          <a:bodyPr/>
          <a:lstStyle/>
          <a:p>
            <a:endParaRPr kumimoji="0" lang="en-US"/>
          </a:p>
        </p:txBody>
      </p:sp>
      <p:sp>
        <p:nvSpPr>
          <p:cNvPr id="6" name="5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2" name="21 Título"/>
          <p:cNvSpPr>
            <a:spLocks noGrp="1"/>
          </p:cNvSpPr>
          <p:nvPr>
            <p:ph type="title"/>
          </p:nvPr>
        </p:nvSpPr>
        <p:spPr/>
        <p:txBody>
          <a:bodyPr/>
          <a:lstStyle/>
          <a:p>
            <a:r>
              <a:rPr kumimoji="0" lang="es-ES"/>
              <a:t>Haga clic para modificar el estilo de título del patrón</a:t>
            </a:r>
            <a:endParaRPr kumimoji="0" lang="en-US"/>
          </a:p>
        </p:txBody>
      </p:sp>
      <p:sp>
        <p:nvSpPr>
          <p:cNvPr id="27" name="26 Marcador de contenido"/>
          <p:cNvSpPr>
            <a:spLocks noGrp="1"/>
          </p:cNvSpPr>
          <p:nvPr>
            <p:ph idx="1"/>
          </p:nvPr>
        </p:nvSpPr>
        <p:spPr/>
        <p:txBody>
          <a:body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5" name="24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19" name="18 Marcador de pie de página"/>
          <p:cNvSpPr>
            <a:spLocks noGrp="1"/>
          </p:cNvSpPr>
          <p:nvPr>
            <p:ph type="ftr" sz="quarter" idx="11"/>
          </p:nvPr>
        </p:nvSpPr>
        <p:spPr>
          <a:xfrm>
            <a:off x="3581400" y="76200"/>
            <a:ext cx="2895600" cy="288925"/>
          </a:xfrm>
        </p:spPr>
        <p:txBody>
          <a:bodyPr/>
          <a:lstStyle/>
          <a:p>
            <a:endParaRPr kumimoji="0" lang="en-US"/>
          </a:p>
        </p:txBody>
      </p:sp>
      <p:sp>
        <p:nvSpPr>
          <p:cNvPr id="16" name="15 Marcador de número de diapositiva"/>
          <p:cNvSpPr>
            <a:spLocks noGrp="1"/>
          </p:cNvSpPr>
          <p:nvPr>
            <p:ph type="sldNum" sz="quarter" idx="12"/>
          </p:nvPr>
        </p:nvSpPr>
        <p:spPr>
          <a:xfrm>
            <a:off x="8229600" y="6473952"/>
            <a:ext cx="758952" cy="246888"/>
          </a:xfrm>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5 Marcador de texto"/>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a:t>Haga clic para modificar el estilo de texto del patrón</a:t>
            </a:r>
          </a:p>
        </p:txBody>
      </p:sp>
      <p:sp>
        <p:nvSpPr>
          <p:cNvPr id="19" name="18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11" name="10 Marcador de pie de página"/>
          <p:cNvSpPr>
            <a:spLocks noGrp="1"/>
          </p:cNvSpPr>
          <p:nvPr>
            <p:ph type="ftr" sz="quarter" idx="11"/>
          </p:nvPr>
        </p:nvSpPr>
        <p:spPr/>
        <p:txBody>
          <a:bodyPr/>
          <a:lstStyle/>
          <a:p>
            <a:endParaRPr kumimoji="0" lang="en-US"/>
          </a:p>
        </p:txBody>
      </p:sp>
      <p:sp>
        <p:nvSpPr>
          <p:cNvPr id="16" name="15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
        <p:nvSpPr>
          <p:cNvPr id="8" name="7 Título"/>
          <p:cNvSpPr>
            <a:spLocks noGrp="1"/>
          </p:cNvSpPr>
          <p:nvPr>
            <p:ph type="title"/>
          </p:nvPr>
        </p:nvSpPr>
        <p:spPr>
          <a:xfrm>
            <a:off x="180475" y="2947085"/>
            <a:ext cx="8686800" cy="1184825"/>
          </a:xfrm>
        </p:spPr>
        <p:txBody>
          <a:bodyPr rtlCol="0" anchor="t"/>
          <a:lstStyle>
            <a:lvl1pPr algn="r">
              <a:defRPr/>
            </a:lvl1pPr>
          </a:lstStyle>
          <a:p>
            <a:r>
              <a:rPr kumimoji="0" lang="es-ES"/>
              <a:t>Haga clic para modificar el estilo de título del patrón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0" name="19 Título"/>
          <p:cNvSpPr>
            <a:spLocks noGrp="1"/>
          </p:cNvSpPr>
          <p:nvPr>
            <p:ph type="title"/>
          </p:nvPr>
        </p:nvSpPr>
        <p:spPr>
          <a:xfrm>
            <a:off x="301752" y="457200"/>
            <a:ext cx="8686800" cy="841248"/>
          </a:xfrm>
        </p:spPr>
        <p:txBody>
          <a:bodyPr/>
          <a:lstStyle/>
          <a:p>
            <a:r>
              <a:rPr kumimoji="0" lang="es-ES"/>
              <a:t>Haga clic para modificar el estilo de título del patrón</a:t>
            </a:r>
            <a:endParaRPr kumimoji="0" lang="en-US"/>
          </a:p>
        </p:txBody>
      </p:sp>
      <p:sp>
        <p:nvSpPr>
          <p:cNvPr id="14" name="13 Marcador de contenido"/>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3" name="12 Marcador de contenido"/>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1" name="20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10" name="9 Marcador de pie de página"/>
          <p:cNvSpPr>
            <a:spLocks noGrp="1"/>
          </p:cNvSpPr>
          <p:nvPr>
            <p:ph type="ftr" sz="quarter" idx="11"/>
          </p:nvPr>
        </p:nvSpPr>
        <p:spPr/>
        <p:txBody>
          <a:bodyPr/>
          <a:lstStyle/>
          <a:p>
            <a:endParaRPr kumimoji="0" lang="en-US"/>
          </a:p>
        </p:txBody>
      </p:sp>
      <p:sp>
        <p:nvSpPr>
          <p:cNvPr id="31" name="30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9" name="28 Título"/>
          <p:cNvSpPr>
            <a:spLocks noGrp="1"/>
          </p:cNvSpPr>
          <p:nvPr>
            <p:ph type="title"/>
          </p:nvPr>
        </p:nvSpPr>
        <p:spPr>
          <a:xfrm>
            <a:off x="304800" y="5410200"/>
            <a:ext cx="8610600" cy="882650"/>
          </a:xfrm>
        </p:spPr>
        <p:txBody>
          <a:bodyPr anchor="ctr"/>
          <a:lstStyle>
            <a:lvl1pPr>
              <a:defRPr/>
            </a:lvl1pPr>
          </a:lstStyle>
          <a:p>
            <a:r>
              <a:rPr kumimoji="0" lang="es-ES"/>
              <a:t>Haga clic para modificar el estilo de título del patrón</a:t>
            </a:r>
            <a:endParaRPr kumimoji="0" lang="en-US"/>
          </a:p>
        </p:txBody>
      </p:sp>
      <p:sp>
        <p:nvSpPr>
          <p:cNvPr id="13" name="12 Marcador de texto"/>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25" name="24 Marcador de texto"/>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s-ES"/>
              <a:t>Haga clic para modificar el estilo de texto del patrón</a:t>
            </a:r>
          </a:p>
        </p:txBody>
      </p:sp>
      <p:sp>
        <p:nvSpPr>
          <p:cNvPr id="4" name="3 Marcador de contenido"/>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8" name="27 Marcador de contenido"/>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10" name="9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6" name="5 Marcador de pie de página"/>
          <p:cNvSpPr>
            <a:spLocks noGrp="1"/>
          </p:cNvSpPr>
          <p:nvPr>
            <p:ph type="ftr" sz="quarter" idx="11"/>
          </p:nvPr>
        </p:nvSpPr>
        <p:spPr/>
        <p:txBody>
          <a:bodyPr/>
          <a:lstStyle/>
          <a:p>
            <a:endParaRPr kumimoji="0" lang="en-US" dirty="0"/>
          </a:p>
        </p:txBody>
      </p:sp>
      <p:sp>
        <p:nvSpPr>
          <p:cNvPr id="7" name="6 Marcador de número de diapositiva"/>
          <p:cNvSpPr>
            <a:spLocks noGrp="1"/>
          </p:cNvSpPr>
          <p:nvPr>
            <p:ph type="sldNum" sz="quarter" idx="12"/>
          </p:nvPr>
        </p:nvSpPr>
        <p:spPr>
          <a:xfrm>
            <a:off x="8229600" y="6477000"/>
            <a:ext cx="762000" cy="246888"/>
          </a:xfrm>
        </p:spPr>
        <p:txBody>
          <a:bodyPr/>
          <a:lstStyle/>
          <a:p>
            <a:fld id="{042AED99-7FB4-404E-8A97-64753DCE42EC}" type="slidenum">
              <a:rPr kumimoji="0" lang="en-US" smtClean="0"/>
              <a:pPr/>
              <a:t>‹Nº›</a:t>
            </a:fld>
            <a:endParaRPr kumimoji="0" lang="en-US"/>
          </a:p>
        </p:txBody>
      </p:sp>
      <p:sp>
        <p:nvSpPr>
          <p:cNvPr id="11" name="10 Conector recto"/>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30" name="29 Título"/>
          <p:cNvSpPr>
            <a:spLocks noGrp="1"/>
          </p:cNvSpPr>
          <p:nvPr>
            <p:ph type="title"/>
          </p:nvPr>
        </p:nvSpPr>
        <p:spPr>
          <a:xfrm>
            <a:off x="301752" y="457200"/>
            <a:ext cx="8686800" cy="841248"/>
          </a:xfrm>
        </p:spPr>
        <p:txBody>
          <a:bodyPr/>
          <a:lstStyle/>
          <a:p>
            <a:r>
              <a:rPr kumimoji="0" lang="es-ES"/>
              <a:t>Haga clic para modificar el estilo de título del patrón</a:t>
            </a:r>
            <a:endParaRPr kumimoji="0" lang="en-US"/>
          </a:p>
        </p:txBody>
      </p:sp>
      <p:sp>
        <p:nvSpPr>
          <p:cNvPr id="12" name="11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21" name="20 Marcador de pie de página"/>
          <p:cNvSpPr>
            <a:spLocks noGrp="1"/>
          </p:cNvSpPr>
          <p:nvPr>
            <p:ph type="ftr" sz="quarter" idx="11"/>
          </p:nvPr>
        </p:nvSpPr>
        <p:spPr/>
        <p:txBody>
          <a:bodyPr/>
          <a:lstStyle/>
          <a:p>
            <a:endParaRPr kumimoji="0" lang="en-US"/>
          </a:p>
        </p:txBody>
      </p:sp>
      <p:sp>
        <p:nvSpPr>
          <p:cNvPr id="6" name="5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24" name="23 Marcador de pie de página"/>
          <p:cNvSpPr>
            <a:spLocks noGrp="1"/>
          </p:cNvSpPr>
          <p:nvPr>
            <p:ph type="ftr" sz="quarter" idx="11"/>
          </p:nvPr>
        </p:nvSpPr>
        <p:spPr/>
        <p:txBody>
          <a:bodyPr/>
          <a:lstStyle/>
          <a:p>
            <a:endParaRPr kumimoji="0" lang="en-US"/>
          </a:p>
        </p:txBody>
      </p:sp>
      <p:sp>
        <p:nvSpPr>
          <p:cNvPr id="7" name="6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7 Conector recto"/>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Título"/>
          <p:cNvSpPr>
            <a:spLocks noGrp="1"/>
          </p:cNvSpPr>
          <p:nvPr>
            <p:ph type="title"/>
          </p:nvPr>
        </p:nvSpPr>
        <p:spPr>
          <a:xfrm>
            <a:off x="457200" y="5486400"/>
            <a:ext cx="8458200" cy="520700"/>
          </a:xfrm>
        </p:spPr>
        <p:txBody>
          <a:bodyPr anchor="ctr"/>
          <a:lstStyle>
            <a:lvl1pPr algn="l">
              <a:buNone/>
              <a:defRPr sz="2000" b="1"/>
            </a:lvl1pPr>
          </a:lstStyle>
          <a:p>
            <a:r>
              <a:rPr kumimoji="0" lang="es-ES"/>
              <a:t>Haga clic para modificar el estilo de título del patrón</a:t>
            </a:r>
            <a:endParaRPr kumimoji="0" lang="en-US"/>
          </a:p>
        </p:txBody>
      </p:sp>
      <p:sp>
        <p:nvSpPr>
          <p:cNvPr id="26" name="25 Marcador de texto"/>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s-ES"/>
              <a:t>Haga clic para modificar el estilo de texto del patrón</a:t>
            </a:r>
          </a:p>
        </p:txBody>
      </p:sp>
      <p:sp>
        <p:nvSpPr>
          <p:cNvPr id="14" name="13 Marcador de contenido"/>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s-ES"/>
              <a:t>Haga clic para modificar el estilo de texto del patrón</a:t>
            </a:r>
          </a:p>
          <a:p>
            <a:pPr lvl="1" eaLnBrk="1" latinLnBrk="0" hangingPunct="1"/>
            <a:r>
              <a:rPr lang="es-ES"/>
              <a:t>Segundo nivel</a:t>
            </a:r>
          </a:p>
          <a:p>
            <a:pPr lvl="2" eaLnBrk="1" latinLnBrk="0" hangingPunct="1"/>
            <a:r>
              <a:rPr lang="es-ES"/>
              <a:t>Tercer nivel</a:t>
            </a:r>
          </a:p>
          <a:p>
            <a:pPr lvl="3" eaLnBrk="1" latinLnBrk="0" hangingPunct="1"/>
            <a:r>
              <a:rPr lang="es-ES"/>
              <a:t>Cuarto nivel</a:t>
            </a:r>
          </a:p>
          <a:p>
            <a:pPr lvl="4" eaLnBrk="1" latinLnBrk="0" hangingPunct="1"/>
            <a:r>
              <a:rPr lang="es-ES"/>
              <a:t>Quinto nivel</a:t>
            </a:r>
            <a:endParaRPr kumimoji="0" lang="en-US"/>
          </a:p>
        </p:txBody>
      </p:sp>
      <p:sp>
        <p:nvSpPr>
          <p:cNvPr id="25" name="24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29" name="28 Marcador de pie de página"/>
          <p:cNvSpPr>
            <a:spLocks noGrp="1"/>
          </p:cNvSpPr>
          <p:nvPr>
            <p:ph type="ftr" sz="quarter" idx="11"/>
          </p:nvPr>
        </p:nvSpPr>
        <p:spPr/>
        <p:txBody>
          <a:bodyPr/>
          <a:lstStyle/>
          <a:p>
            <a:endParaRPr kumimoji="0" lang="en-US"/>
          </a:p>
        </p:txBody>
      </p:sp>
      <p:sp>
        <p:nvSpPr>
          <p:cNvPr id="7" name="6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13" name="12 Marcador de posición de imagen"/>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s-ES"/>
              <a:t>Haga clic en el icono para agregar una imagen</a:t>
            </a:r>
            <a:endParaRPr kumimoji="0" lang="en-US" dirty="0"/>
          </a:p>
        </p:txBody>
      </p:sp>
      <p:sp>
        <p:nvSpPr>
          <p:cNvPr id="7" name="6 Marcador de fecha"/>
          <p:cNvSpPr>
            <a:spLocks noGrp="1"/>
          </p:cNvSpPr>
          <p:nvPr>
            <p:ph type="dt" sz="half" idx="10"/>
          </p:nvPr>
        </p:nvSpPr>
        <p:spPr/>
        <p:txBody>
          <a:bodyPr/>
          <a:lstStyle/>
          <a:p>
            <a:fld id="{47C9B81F-C347-4BEF-BFDF-29C42F48304A}" type="datetimeFigureOut">
              <a:rPr lang="en-US" smtClean="0"/>
              <a:pPr/>
              <a:t>2/4/2022</a:t>
            </a:fld>
            <a:endParaRPr lang="en-US"/>
          </a:p>
        </p:txBody>
      </p:sp>
      <p:sp>
        <p:nvSpPr>
          <p:cNvPr id="5" name="4 Marcador de pie de página"/>
          <p:cNvSpPr>
            <a:spLocks noGrp="1"/>
          </p:cNvSpPr>
          <p:nvPr>
            <p:ph type="ftr" sz="quarter" idx="11"/>
          </p:nvPr>
        </p:nvSpPr>
        <p:spPr/>
        <p:txBody>
          <a:bodyPr/>
          <a:lstStyle/>
          <a:p>
            <a:endParaRPr kumimoji="0" lang="en-US"/>
          </a:p>
        </p:txBody>
      </p:sp>
      <p:sp>
        <p:nvSpPr>
          <p:cNvPr id="31" name="30 Marcador de número de diapositiva"/>
          <p:cNvSpPr>
            <a:spLocks noGrp="1"/>
          </p:cNvSpPr>
          <p:nvPr>
            <p:ph type="sldNum" sz="quarter" idx="12"/>
          </p:nvPr>
        </p:nvSpPr>
        <p:spPr/>
        <p:txBody>
          <a:bodyPr/>
          <a:lstStyle/>
          <a:p>
            <a:fld id="{042AED99-7FB4-404E-8A97-64753DCE42EC}" type="slidenum">
              <a:rPr kumimoji="0" lang="en-US" smtClean="0"/>
              <a:pPr/>
              <a:t>‹Nº›</a:t>
            </a:fld>
            <a:endParaRPr kumimoji="0" lang="en-US"/>
          </a:p>
        </p:txBody>
      </p:sp>
      <p:sp>
        <p:nvSpPr>
          <p:cNvPr id="17" name="16 Título"/>
          <p:cNvSpPr>
            <a:spLocks noGrp="1"/>
          </p:cNvSpPr>
          <p:nvPr>
            <p:ph type="title"/>
          </p:nvPr>
        </p:nvSpPr>
        <p:spPr>
          <a:xfrm>
            <a:off x="381000" y="4993760"/>
            <a:ext cx="5867400" cy="522288"/>
          </a:xfrm>
        </p:spPr>
        <p:txBody>
          <a:bodyPr anchor="ctr"/>
          <a:lstStyle>
            <a:lvl1pPr algn="l">
              <a:buNone/>
              <a:defRPr sz="2000" b="1"/>
            </a:lvl1pPr>
          </a:lstStyle>
          <a:p>
            <a:r>
              <a:rPr kumimoji="0" lang="es-ES"/>
              <a:t>Haga clic para modificar el estilo de título del patrón</a:t>
            </a:r>
            <a:endParaRPr kumimoji="0" lang="en-US"/>
          </a:p>
        </p:txBody>
      </p:sp>
      <p:sp>
        <p:nvSpPr>
          <p:cNvPr id="26" name="25 Marcador de texto"/>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s-ES"/>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6000"/>
            <a:lum/>
          </a:blip>
          <a:srcRect/>
          <a:stretch>
            <a:fillRect t="17000" b="7000"/>
          </a:stretch>
        </a:blipFill>
        <a:effectLst/>
      </p:bgPr>
    </p:bg>
    <p:spTree>
      <p:nvGrpSpPr>
        <p:cNvPr id="1" name=""/>
        <p:cNvGrpSpPr/>
        <p:nvPr/>
      </p:nvGrpSpPr>
      <p:grpSpPr>
        <a:xfrm>
          <a:off x="0" y="0"/>
          <a:ext cx="0" cy="0"/>
          <a:chOff x="0" y="0"/>
          <a:chExt cx="0" cy="0"/>
        </a:xfrm>
      </p:grpSpPr>
      <p:sp>
        <p:nvSpPr>
          <p:cNvPr id="7" name="6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7 Marcador de texto"/>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s-ES"/>
              <a:t>Haga clic para modificar el estilo de texto del patrón</a:t>
            </a:r>
          </a:p>
          <a:p>
            <a:pPr lvl="1" eaLnBrk="1" latinLnBrk="0" hangingPunct="1"/>
            <a:r>
              <a:rPr kumimoji="0" lang="es-ES"/>
              <a:t>Segundo nivel</a:t>
            </a:r>
          </a:p>
          <a:p>
            <a:pPr lvl="2" eaLnBrk="1" latinLnBrk="0" hangingPunct="1"/>
            <a:r>
              <a:rPr kumimoji="0" lang="es-ES"/>
              <a:t>Tercer nivel</a:t>
            </a:r>
          </a:p>
          <a:p>
            <a:pPr lvl="3" eaLnBrk="1" latinLnBrk="0" hangingPunct="1"/>
            <a:r>
              <a:rPr kumimoji="0" lang="es-ES"/>
              <a:t>Cuarto nivel</a:t>
            </a:r>
          </a:p>
          <a:p>
            <a:pPr lvl="4" eaLnBrk="1" latinLnBrk="0" hangingPunct="1"/>
            <a:r>
              <a:rPr kumimoji="0" lang="es-ES"/>
              <a:t>Quinto nivel</a:t>
            </a:r>
            <a:endParaRPr kumimoji="0" lang="en-US"/>
          </a:p>
        </p:txBody>
      </p:sp>
      <p:sp>
        <p:nvSpPr>
          <p:cNvPr id="11" name="10 Marcador de fecha"/>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47C9B81F-C347-4BEF-BFDF-29C42F48304A}" type="datetimeFigureOut">
              <a:rPr lang="en-US" smtClean="0"/>
              <a:pPr/>
              <a:t>2/4/2022</a:t>
            </a:fld>
            <a:endParaRPr lang="en-US" dirty="0">
              <a:solidFill>
                <a:schemeClr val="tx2">
                  <a:shade val="90000"/>
                </a:schemeClr>
              </a:solidFill>
            </a:endParaRPr>
          </a:p>
        </p:txBody>
      </p:sp>
      <p:sp>
        <p:nvSpPr>
          <p:cNvPr id="28" name="27 Marcador de pie de página"/>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pPr algn="l" eaLnBrk="1" latinLnBrk="0" hangingPunct="1"/>
            <a:endParaRPr kumimoji="0" lang="en-US" dirty="0">
              <a:solidFill>
                <a:schemeClr val="tx2">
                  <a:shade val="90000"/>
                </a:schemeClr>
              </a:solidFill>
            </a:endParaRPr>
          </a:p>
        </p:txBody>
      </p:sp>
      <p:sp>
        <p:nvSpPr>
          <p:cNvPr id="5" name="4 Marcador de número de diapositiva"/>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042AED99-7FB4-404E-8A97-64753DCE42EC}" type="slidenum">
              <a:rPr kumimoji="0" lang="en-US" smtClean="0"/>
              <a:pPr/>
              <a:t>‹Nº›</a:t>
            </a:fld>
            <a:endParaRPr kumimoji="0" lang="en-US" dirty="0">
              <a:solidFill>
                <a:schemeClr val="tx2">
                  <a:shade val="90000"/>
                </a:schemeClr>
              </a:solidFill>
            </a:endParaRPr>
          </a:p>
        </p:txBody>
      </p:sp>
      <p:sp>
        <p:nvSpPr>
          <p:cNvPr id="10" name="9 Marcador de título"/>
          <p:cNvSpPr>
            <a:spLocks noGrp="1"/>
          </p:cNvSpPr>
          <p:nvPr>
            <p:ph type="title"/>
          </p:nvPr>
        </p:nvSpPr>
        <p:spPr>
          <a:xfrm>
            <a:off x="304800" y="457200"/>
            <a:ext cx="8686800" cy="838200"/>
          </a:xfrm>
          <a:prstGeom prst="rect">
            <a:avLst/>
          </a:prstGeom>
        </p:spPr>
        <p:txBody>
          <a:bodyPr vert="horz" anchor="ctr">
            <a:normAutofit/>
          </a:bodyPr>
          <a:lstStyle/>
          <a:p>
            <a:r>
              <a:rPr kumimoji="0" lang="es-ES"/>
              <a:t>Haga clic para modificar el estilo de título del patrón</a:t>
            </a:r>
            <a:endParaRPr kumimoji="0" lang="en-US"/>
          </a:p>
        </p:txBody>
      </p:sp>
      <p:sp>
        <p:nvSpPr>
          <p:cNvPr id="9" name="8 Conector recto"/>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11 Conector recto"/>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 Id="rId9" Type="http://schemas.openxmlformats.org/officeDocument/2006/relationships/image" Target="../media/image42.jpeg"/></Relationships>
</file>

<file path=ppt/slides/_rels/slide1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8.jpeg"/></Relationships>
</file>

<file path=ppt/slides/_rels/slide1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75.emf"/></Relationships>
</file>

<file path=ppt/slides/_rels/slide27.xml.rels><?xml version="1.0" encoding="UTF-8" standalone="yes"?>
<Relationships xmlns="http://schemas.openxmlformats.org/package/2006/relationships"><Relationship Id="rId3" Type="http://schemas.openxmlformats.org/officeDocument/2006/relationships/image" Target="../media/image76.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84.png"/></Relationships>
</file>

<file path=ppt/slides/_rels/slide3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96.emf"/><Relationship Id="rId4" Type="http://schemas.openxmlformats.org/officeDocument/2006/relationships/image" Target="../media/image95.emf"/></Relationships>
</file>

<file path=ppt/slides/_rels/slide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99.emf"/></Relationships>
</file>

<file path=ppt/slides/_rels/slide5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05.jpeg"/></Relationships>
</file>

<file path=ppt/slides/_rels/slide5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Imagen 16">
            <a:extLst>
              <a:ext uri="{FF2B5EF4-FFF2-40B4-BE49-F238E27FC236}">
                <a16:creationId xmlns:a16="http://schemas.microsoft.com/office/drawing/2014/main" id="{8532B20A-B7D0-46C8-960B-2D877993B0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09" y="0"/>
            <a:ext cx="9205474" cy="6858000"/>
          </a:xfrm>
          <a:prstGeom prst="rect">
            <a:avLst/>
          </a:prstGeom>
        </p:spPr>
      </p:pic>
      <p:sp>
        <p:nvSpPr>
          <p:cNvPr id="18" name="Título 1">
            <a:extLst>
              <a:ext uri="{FF2B5EF4-FFF2-40B4-BE49-F238E27FC236}">
                <a16:creationId xmlns:a16="http://schemas.microsoft.com/office/drawing/2014/main" id="{0907FFB2-603D-44A3-B838-EF32FAEB79D8}"/>
              </a:ext>
            </a:extLst>
          </p:cNvPr>
          <p:cNvSpPr>
            <a:spLocks noGrp="1"/>
          </p:cNvSpPr>
          <p:nvPr>
            <p:ph type="ctrTitle"/>
          </p:nvPr>
        </p:nvSpPr>
        <p:spPr>
          <a:xfrm>
            <a:off x="161809" y="894692"/>
            <a:ext cx="9022556" cy="1275124"/>
          </a:xfrm>
        </p:spPr>
        <p:txBody>
          <a:bodyPr>
            <a:normAutofit/>
          </a:bodyPr>
          <a:lstStyle/>
          <a:p>
            <a:pPr algn="ctr"/>
            <a:r>
              <a:rPr lang="es-PY" sz="3300" b="1" dirty="0">
                <a:solidFill>
                  <a:schemeClr val="bg1"/>
                </a:solidFill>
                <a:effectLst>
                  <a:outerShdw blurRad="38100" dist="38100" dir="2700000" algn="tl">
                    <a:srgbClr val="000000">
                      <a:alpha val="43137"/>
                    </a:srgbClr>
                  </a:outerShdw>
                </a:effectLst>
                <a:latin typeface="Abadi" panose="020B0604020104020204" pitchFamily="34" charset="0"/>
              </a:rPr>
              <a:t>DIRECCIÓN NACIONAL DE ADUANAS DEL PARAGUAY</a:t>
            </a:r>
            <a:endParaRPr lang="en-US" sz="4050" b="1" dirty="0">
              <a:solidFill>
                <a:schemeClr val="bg1"/>
              </a:solidFill>
              <a:effectLst>
                <a:outerShdw blurRad="38100" dist="38100" dir="2700000" algn="tl">
                  <a:srgbClr val="000000">
                    <a:alpha val="43137"/>
                  </a:srgbClr>
                </a:outerShdw>
              </a:effectLst>
              <a:latin typeface="Abadi" panose="020B0604020104020204" pitchFamily="34" charset="0"/>
            </a:endParaRPr>
          </a:p>
        </p:txBody>
      </p:sp>
      <p:pic>
        <p:nvPicPr>
          <p:cNvPr id="20" name="Imagen 19">
            <a:extLst>
              <a:ext uri="{FF2B5EF4-FFF2-40B4-BE49-F238E27FC236}">
                <a16:creationId xmlns:a16="http://schemas.microsoft.com/office/drawing/2014/main" id="{A340A379-39FA-48BD-92E3-F3903A45D4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5892067"/>
            <a:ext cx="1512169" cy="857378"/>
          </a:xfrm>
          <a:prstGeom prst="rect">
            <a:avLst/>
          </a:prstGeom>
        </p:spPr>
      </p:pic>
      <p:pic>
        <p:nvPicPr>
          <p:cNvPr id="22" name="Imagen 21">
            <a:extLst>
              <a:ext uri="{FF2B5EF4-FFF2-40B4-BE49-F238E27FC236}">
                <a16:creationId xmlns:a16="http://schemas.microsoft.com/office/drawing/2014/main" id="{A4BAC0EA-3EB6-4B6E-B006-765BA46CA438}"/>
              </a:ext>
            </a:extLst>
          </p:cNvPr>
          <p:cNvPicPr>
            <a:picLocks noChangeAspect="1"/>
          </p:cNvPicPr>
          <p:nvPr/>
        </p:nvPicPr>
        <p:blipFill>
          <a:blip r:embed="rId4"/>
          <a:stretch>
            <a:fillRect/>
          </a:stretch>
        </p:blipFill>
        <p:spPr>
          <a:xfrm>
            <a:off x="2898900" y="6135893"/>
            <a:ext cx="3514575" cy="591605"/>
          </a:xfrm>
          <a:prstGeom prst="rect">
            <a:avLst/>
          </a:prstGeom>
        </p:spPr>
      </p:pic>
      <p:pic>
        <p:nvPicPr>
          <p:cNvPr id="27" name="Imagen 26">
            <a:extLst>
              <a:ext uri="{FF2B5EF4-FFF2-40B4-BE49-F238E27FC236}">
                <a16:creationId xmlns:a16="http://schemas.microsoft.com/office/drawing/2014/main" id="{2928FC24-5A66-40E9-8B89-DE3FD3B8F721}"/>
              </a:ext>
            </a:extLst>
          </p:cNvPr>
          <p:cNvPicPr>
            <a:picLocks noChangeAspect="1"/>
          </p:cNvPicPr>
          <p:nvPr/>
        </p:nvPicPr>
        <p:blipFill>
          <a:blip r:embed="rId5" cstate="print"/>
          <a:stretch>
            <a:fillRect/>
          </a:stretch>
        </p:blipFill>
        <p:spPr>
          <a:xfrm>
            <a:off x="7284977" y="6091769"/>
            <a:ext cx="1516717" cy="758359"/>
          </a:xfrm>
          <a:prstGeom prst="rect">
            <a:avLst/>
          </a:prstGeom>
        </p:spPr>
      </p:pic>
      <p:sp>
        <p:nvSpPr>
          <p:cNvPr id="9" name="Rectángulo 8">
            <a:extLst>
              <a:ext uri="{FF2B5EF4-FFF2-40B4-BE49-F238E27FC236}">
                <a16:creationId xmlns:a16="http://schemas.microsoft.com/office/drawing/2014/main" id="{83780DE2-E99E-4B8B-B0C7-49908EC2291E}"/>
              </a:ext>
            </a:extLst>
          </p:cNvPr>
          <p:cNvSpPr/>
          <p:nvPr/>
        </p:nvSpPr>
        <p:spPr>
          <a:xfrm>
            <a:off x="251520" y="7872"/>
            <a:ext cx="360040" cy="900848"/>
          </a:xfrm>
          <a:prstGeom prst="rect">
            <a:avLst/>
          </a:prstGeom>
          <a:solidFill>
            <a:schemeClr val="bg1">
              <a:lumMod val="50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s-MX" sz="1400" b="1" dirty="0"/>
              <a:t> 2021</a:t>
            </a:r>
          </a:p>
        </p:txBody>
      </p:sp>
      <p:sp>
        <p:nvSpPr>
          <p:cNvPr id="10" name="Subtítulo 2">
            <a:extLst>
              <a:ext uri="{FF2B5EF4-FFF2-40B4-BE49-F238E27FC236}">
                <a16:creationId xmlns:a16="http://schemas.microsoft.com/office/drawing/2014/main" id="{D9E435A6-429F-4466-AFAE-4FE498B86550}"/>
              </a:ext>
            </a:extLst>
          </p:cNvPr>
          <p:cNvSpPr txBox="1">
            <a:spLocks/>
          </p:cNvSpPr>
          <p:nvPr/>
        </p:nvSpPr>
        <p:spPr>
          <a:xfrm>
            <a:off x="712647" y="4695188"/>
            <a:ext cx="7920880" cy="84249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s-PY" sz="3600" dirty="0">
                <a:solidFill>
                  <a:schemeClr val="bg1"/>
                </a:solidFill>
                <a:latin typeface="+mj-lt"/>
              </a:rPr>
              <a:t>Rendición de Cuentas</a:t>
            </a:r>
          </a:p>
          <a:p>
            <a:pPr>
              <a:lnSpc>
                <a:spcPct val="100000"/>
              </a:lnSpc>
            </a:pPr>
            <a:r>
              <a:rPr lang="es-PY" sz="2000" dirty="0">
                <a:solidFill>
                  <a:schemeClr val="bg1"/>
                </a:solidFill>
                <a:latin typeface="+mj-lt"/>
              </a:rPr>
              <a:t>2021</a:t>
            </a:r>
          </a:p>
          <a:p>
            <a:pPr>
              <a:lnSpc>
                <a:spcPct val="100000"/>
              </a:lnSpc>
            </a:pPr>
            <a:endParaRPr lang="en-US" sz="3600" dirty="0">
              <a:solidFill>
                <a:schemeClr val="bg1"/>
              </a:solidFill>
              <a:latin typeface="+mj-lt"/>
            </a:endParaRPr>
          </a:p>
        </p:txBody>
      </p:sp>
    </p:spTree>
    <p:extLst>
      <p:ext uri="{BB962C8B-B14F-4D97-AF65-F5344CB8AC3E}">
        <p14:creationId xmlns:p14="http://schemas.microsoft.com/office/powerpoint/2010/main" val="8354424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405773" y="1614178"/>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078921" y="1266270"/>
            <a:ext cx="2384371"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ADUANA DE CHACO’I </a:t>
            </a:r>
          </a:p>
        </p:txBody>
      </p:sp>
      <p:pic>
        <p:nvPicPr>
          <p:cNvPr id="11" name="Imagen 10">
            <a:extLst>
              <a:ext uri="{FF2B5EF4-FFF2-40B4-BE49-F238E27FC236}">
                <a16:creationId xmlns:a16="http://schemas.microsoft.com/office/drawing/2014/main" id="{03E8339E-0737-4B10-BCD1-14F16DAD325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997" y="2009739"/>
            <a:ext cx="4374598" cy="2429475"/>
          </a:xfrm>
          <a:prstGeom prst="rect">
            <a:avLst/>
          </a:prstGeom>
        </p:spPr>
      </p:pic>
      <p:pic>
        <p:nvPicPr>
          <p:cNvPr id="12" name="Imagen 11">
            <a:extLst>
              <a:ext uri="{FF2B5EF4-FFF2-40B4-BE49-F238E27FC236}">
                <a16:creationId xmlns:a16="http://schemas.microsoft.com/office/drawing/2014/main" id="{73683E64-F374-4B99-9B26-150A9EBE18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45243" y="1995807"/>
            <a:ext cx="3946914" cy="2429475"/>
          </a:xfrm>
          <a:prstGeom prst="rect">
            <a:avLst/>
          </a:prstGeom>
        </p:spPr>
      </p:pic>
      <p:pic>
        <p:nvPicPr>
          <p:cNvPr id="14" name="Imagen 13" descr="C:\Users\User\Desktop\2021\CHACO'I - ADUANA\REPARACIONES MENORES Y MAMPARAS\FOTOS\ANTES\20210716_094800_HDR.jpg">
            <a:extLst>
              <a:ext uri="{FF2B5EF4-FFF2-40B4-BE49-F238E27FC236}">
                <a16:creationId xmlns:a16="http://schemas.microsoft.com/office/drawing/2014/main" id="{4EEC056B-1AE5-4C22-946F-B0955960A8D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9192" y="4640087"/>
            <a:ext cx="4374598" cy="2085974"/>
          </a:xfrm>
          <a:prstGeom prst="rect">
            <a:avLst/>
          </a:prstGeom>
          <a:noFill/>
          <a:ln>
            <a:noFill/>
          </a:ln>
        </p:spPr>
      </p:pic>
      <p:pic>
        <p:nvPicPr>
          <p:cNvPr id="16" name="Imagen 15" descr="C:\Users\User\Desktop\2021\CHACO'I - ADUANA\REPARACIONES MENORES Y MAMPARAS\FOTOS\DESPUES\IMG-20210806-WA0005.jpg">
            <a:extLst>
              <a:ext uri="{FF2B5EF4-FFF2-40B4-BE49-F238E27FC236}">
                <a16:creationId xmlns:a16="http://schemas.microsoft.com/office/drawing/2014/main" id="{D503020F-8F87-4D88-8182-67D11F33E48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8580" y="4622438"/>
            <a:ext cx="1766785" cy="2103624"/>
          </a:xfrm>
          <a:prstGeom prst="rect">
            <a:avLst/>
          </a:prstGeom>
          <a:noFill/>
          <a:ln>
            <a:noFill/>
          </a:ln>
        </p:spPr>
      </p:pic>
      <p:pic>
        <p:nvPicPr>
          <p:cNvPr id="18" name="Imagen 17" descr="C:\Users\User\Desktop\2021\CHACO'I - ADUANA\REPARACIONES MENORES Y MAMPARAS\FOTOS\DESPUES\IMG-20210806-WA0007.jpg">
            <a:extLst>
              <a:ext uri="{FF2B5EF4-FFF2-40B4-BE49-F238E27FC236}">
                <a16:creationId xmlns:a16="http://schemas.microsoft.com/office/drawing/2014/main" id="{D111D2EC-F225-4830-A3C3-1972247C68C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5365" y="4622438"/>
            <a:ext cx="2099078" cy="2103623"/>
          </a:xfrm>
          <a:prstGeom prst="rect">
            <a:avLst/>
          </a:prstGeom>
          <a:noFill/>
          <a:ln>
            <a:noFill/>
          </a:ln>
        </p:spPr>
      </p:pic>
    </p:spTree>
    <p:extLst>
      <p:ext uri="{BB962C8B-B14F-4D97-AF65-F5344CB8AC3E}">
        <p14:creationId xmlns:p14="http://schemas.microsoft.com/office/powerpoint/2010/main" val="2268645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0787"/>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1104031" y="1272233"/>
            <a:ext cx="6935938" cy="338554"/>
          </a:xfrm>
          <a:prstGeom prst="rect">
            <a:avLst/>
          </a:prstGeom>
          <a:noFill/>
        </p:spPr>
        <p:txBody>
          <a:bodyPr wrap="none" rtlCol="0">
            <a:spAutoFit/>
          </a:bodyPr>
          <a:lstStyle/>
          <a:p>
            <a:r>
              <a:rPr lang="es-MX" sz="1600" b="1" dirty="0">
                <a:latin typeface="Arial" panose="020B0604020202020204" pitchFamily="34" charset="0"/>
                <a:cs typeface="Arial" panose="020B0604020202020204" pitchFamily="34" charset="0"/>
              </a:rPr>
              <a:t>SUB-ADMINISTRACIÓN DE INFANTE RIVAROLA– POZO ARTESIANO </a:t>
            </a:r>
            <a:endParaRPr lang="es-PY" sz="1600" b="1" dirty="0">
              <a:latin typeface="Arial" panose="020B0604020202020204" pitchFamily="34" charset="0"/>
              <a:cs typeface="Arial" panose="020B0604020202020204" pitchFamily="34" charset="0"/>
            </a:endParaRPr>
          </a:p>
        </p:txBody>
      </p:sp>
      <p:pic>
        <p:nvPicPr>
          <p:cNvPr id="17" name="Imagen 16">
            <a:extLst>
              <a:ext uri="{FF2B5EF4-FFF2-40B4-BE49-F238E27FC236}">
                <a16:creationId xmlns:a16="http://schemas.microsoft.com/office/drawing/2014/main" id="{46EBD0EF-9F4A-440E-A55A-9643571C7C20}"/>
              </a:ext>
            </a:extLst>
          </p:cNvPr>
          <p:cNvPicPr>
            <a:picLocks noChangeAspect="1"/>
          </p:cNvPicPr>
          <p:nvPr/>
        </p:nvPicPr>
        <p:blipFill rotWithShape="1">
          <a:blip r:embed="rId3">
            <a:extLst>
              <a:ext uri="{28A0092B-C50C-407E-A947-70E740481C1C}">
                <a14:useLocalDpi xmlns:a14="http://schemas.microsoft.com/office/drawing/2010/main" val="0"/>
              </a:ext>
            </a:extLst>
          </a:blip>
          <a:srcRect t="10275" b="13743"/>
          <a:stretch/>
        </p:blipFill>
        <p:spPr>
          <a:xfrm>
            <a:off x="635294" y="1978385"/>
            <a:ext cx="3576666" cy="4618967"/>
          </a:xfrm>
          <a:prstGeom prst="rect">
            <a:avLst/>
          </a:prstGeom>
        </p:spPr>
      </p:pic>
      <p:pic>
        <p:nvPicPr>
          <p:cNvPr id="20" name="Imagen 19">
            <a:extLst>
              <a:ext uri="{FF2B5EF4-FFF2-40B4-BE49-F238E27FC236}">
                <a16:creationId xmlns:a16="http://schemas.microsoft.com/office/drawing/2014/main" id="{7A540853-2A72-4491-AADA-ED078597B9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1979" y="1978385"/>
            <a:ext cx="4252513" cy="4618967"/>
          </a:xfrm>
          <a:prstGeom prst="rect">
            <a:avLst/>
          </a:prstGeom>
        </p:spPr>
      </p:pic>
    </p:spTree>
    <p:extLst>
      <p:ext uri="{BB962C8B-B14F-4D97-AF65-F5344CB8AC3E}">
        <p14:creationId xmlns:p14="http://schemas.microsoft.com/office/powerpoint/2010/main" val="42430300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0787"/>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078921" y="1266270"/>
            <a:ext cx="3173176"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ADUANA SALTO DEL GUAIRA </a:t>
            </a:r>
          </a:p>
        </p:txBody>
      </p:sp>
      <p:pic>
        <p:nvPicPr>
          <p:cNvPr id="2" name="Imagen 1">
            <a:extLst>
              <a:ext uri="{FF2B5EF4-FFF2-40B4-BE49-F238E27FC236}">
                <a16:creationId xmlns:a16="http://schemas.microsoft.com/office/drawing/2014/main" id="{01EB8848-6DB5-4B01-8EC2-B1AFC37070F6}"/>
              </a:ext>
            </a:extLst>
          </p:cNvPr>
          <p:cNvPicPr>
            <a:picLocks noChangeAspect="1"/>
          </p:cNvPicPr>
          <p:nvPr/>
        </p:nvPicPr>
        <p:blipFill>
          <a:blip r:embed="rId3"/>
          <a:stretch>
            <a:fillRect/>
          </a:stretch>
        </p:blipFill>
        <p:spPr>
          <a:xfrm>
            <a:off x="369479" y="2012530"/>
            <a:ext cx="4341703" cy="2412752"/>
          </a:xfrm>
          <a:prstGeom prst="rect">
            <a:avLst/>
          </a:prstGeom>
        </p:spPr>
      </p:pic>
      <p:pic>
        <p:nvPicPr>
          <p:cNvPr id="17" name="Imagen 16" descr="C:\Users\User\Desktop\2021\SALTO DEL GUAIRA\REPARACIONES ADMINISTRACIÓN\fotos\DESPUES\20210805_153150_HDR.jpg">
            <a:extLst>
              <a:ext uri="{FF2B5EF4-FFF2-40B4-BE49-F238E27FC236}">
                <a16:creationId xmlns:a16="http://schemas.microsoft.com/office/drawing/2014/main" id="{A162A15D-BF49-4ED0-8DD3-0D1E33A858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8292" y="1984132"/>
            <a:ext cx="3746862" cy="2441150"/>
          </a:xfrm>
          <a:prstGeom prst="rect">
            <a:avLst/>
          </a:prstGeom>
          <a:noFill/>
          <a:ln>
            <a:noFill/>
          </a:ln>
        </p:spPr>
      </p:pic>
      <p:pic>
        <p:nvPicPr>
          <p:cNvPr id="20" name="Imagen 19" descr="C:\Users\User\Desktop\2021\SALTO DEL GUAIRA\REPARACIONES ADMINISTRACIÓN\fotos\ANTES\20210506_090326_HDR.jpg">
            <a:extLst>
              <a:ext uri="{FF2B5EF4-FFF2-40B4-BE49-F238E27FC236}">
                <a16:creationId xmlns:a16="http://schemas.microsoft.com/office/drawing/2014/main" id="{1741EA65-9ABF-4381-9FA3-898B624EF696}"/>
              </a:ext>
            </a:extLst>
          </p:cNvPr>
          <p:cNvPicPr/>
          <p:nvPr/>
        </p:nvPicPr>
        <p:blipFill rotWithShape="1">
          <a:blip r:embed="rId5" cstate="print">
            <a:extLst>
              <a:ext uri="{28A0092B-C50C-407E-A947-70E740481C1C}">
                <a14:useLocalDpi xmlns:a14="http://schemas.microsoft.com/office/drawing/2010/main" val="0"/>
              </a:ext>
            </a:extLst>
          </a:blip>
          <a:srcRect t="36903" r="29182"/>
          <a:stretch/>
        </p:blipFill>
        <p:spPr bwMode="auto">
          <a:xfrm>
            <a:off x="369480" y="4642076"/>
            <a:ext cx="4341704" cy="2052939"/>
          </a:xfrm>
          <a:prstGeom prst="rect">
            <a:avLst/>
          </a:prstGeom>
          <a:noFill/>
          <a:ln>
            <a:noFill/>
          </a:ln>
          <a:extLst>
            <a:ext uri="{53640926-AAD7-44D8-BBD7-CCE9431645EC}">
              <a14:shadowObscured xmlns:a14="http://schemas.microsoft.com/office/drawing/2010/main"/>
            </a:ext>
          </a:extLst>
        </p:spPr>
      </p:pic>
      <p:pic>
        <p:nvPicPr>
          <p:cNvPr id="21" name="Imagen 20" descr="C:\Users\User\Desktop\2021\SALTO DEL GUAIRA\REPARACIONES ADMINISTRACIÓN\fotos\DESPUES\20210805_153057_HDR.jpg">
            <a:extLst>
              <a:ext uri="{FF2B5EF4-FFF2-40B4-BE49-F238E27FC236}">
                <a16:creationId xmlns:a16="http://schemas.microsoft.com/office/drawing/2014/main" id="{53540DAB-0A9E-43D1-ACF1-4D983017DFC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88893" y="4609040"/>
            <a:ext cx="3740155" cy="2085975"/>
          </a:xfrm>
          <a:prstGeom prst="rect">
            <a:avLst/>
          </a:prstGeom>
          <a:noFill/>
          <a:ln>
            <a:noFill/>
          </a:ln>
        </p:spPr>
      </p:pic>
    </p:spTree>
    <p:extLst>
      <p:ext uri="{BB962C8B-B14F-4D97-AF65-F5344CB8AC3E}">
        <p14:creationId xmlns:p14="http://schemas.microsoft.com/office/powerpoint/2010/main" val="41680748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4717"/>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078921" y="1266270"/>
            <a:ext cx="2677271"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ADUANA ITA ENRAMADA</a:t>
            </a:r>
          </a:p>
        </p:txBody>
      </p:sp>
      <p:pic>
        <p:nvPicPr>
          <p:cNvPr id="3" name="Imagen 2">
            <a:extLst>
              <a:ext uri="{FF2B5EF4-FFF2-40B4-BE49-F238E27FC236}">
                <a16:creationId xmlns:a16="http://schemas.microsoft.com/office/drawing/2014/main" id="{D83B4C0A-1F6A-437D-8F7B-E662A4DBF59C}"/>
              </a:ext>
            </a:extLst>
          </p:cNvPr>
          <p:cNvPicPr>
            <a:picLocks noChangeAspect="1"/>
          </p:cNvPicPr>
          <p:nvPr/>
        </p:nvPicPr>
        <p:blipFill>
          <a:blip r:embed="rId3"/>
          <a:stretch>
            <a:fillRect/>
          </a:stretch>
        </p:blipFill>
        <p:spPr>
          <a:xfrm>
            <a:off x="418846" y="1955402"/>
            <a:ext cx="2141243" cy="2469880"/>
          </a:xfrm>
          <a:prstGeom prst="rect">
            <a:avLst/>
          </a:prstGeom>
        </p:spPr>
      </p:pic>
      <p:pic>
        <p:nvPicPr>
          <p:cNvPr id="12" name="Imagen 11" descr="C:\Users\User\Desktop\2021\Ita Enramada\FOTOS\ANTES\20210127_100129.jpg">
            <a:extLst>
              <a:ext uri="{FF2B5EF4-FFF2-40B4-BE49-F238E27FC236}">
                <a16:creationId xmlns:a16="http://schemas.microsoft.com/office/drawing/2014/main" id="{5E7724B7-903C-4079-A3FF-6042C14F5DB0}"/>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0089" y="1955403"/>
            <a:ext cx="2107443" cy="2469879"/>
          </a:xfrm>
          <a:prstGeom prst="rect">
            <a:avLst/>
          </a:prstGeom>
          <a:noFill/>
          <a:ln>
            <a:noFill/>
          </a:ln>
        </p:spPr>
      </p:pic>
      <p:pic>
        <p:nvPicPr>
          <p:cNvPr id="14" name="Imagen 13" descr="C:\Users\User\Desktop\2021\Ita Enramada\REPARACIONES 1RA Y 2DA ETAPA\FOTOS\DESPUES\20210510_085130.jpg">
            <a:extLst>
              <a:ext uri="{FF2B5EF4-FFF2-40B4-BE49-F238E27FC236}">
                <a16:creationId xmlns:a16="http://schemas.microsoft.com/office/drawing/2014/main" id="{8903EBB1-9B30-4CCC-AD05-4BB285D4BBAC}"/>
              </a:ext>
            </a:extLst>
          </p:cNvPr>
          <p:cNvPicPr/>
          <p:nvPr/>
        </p:nvPicPr>
        <p:blipFill rotWithShape="1">
          <a:blip r:embed="rId5" cstate="print">
            <a:extLst>
              <a:ext uri="{28A0092B-C50C-407E-A947-70E740481C1C}">
                <a14:useLocalDpi xmlns:a14="http://schemas.microsoft.com/office/drawing/2010/main" val="0"/>
              </a:ext>
            </a:extLst>
          </a:blip>
          <a:srcRect b="17007"/>
          <a:stretch/>
        </p:blipFill>
        <p:spPr bwMode="auto">
          <a:xfrm>
            <a:off x="4988893" y="1955403"/>
            <a:ext cx="1456995" cy="2469880"/>
          </a:xfrm>
          <a:prstGeom prst="rect">
            <a:avLst/>
          </a:prstGeom>
          <a:noFill/>
          <a:ln>
            <a:noFill/>
          </a:ln>
          <a:extLst>
            <a:ext uri="{53640926-AAD7-44D8-BBD7-CCE9431645EC}">
              <a14:shadowObscured xmlns:a14="http://schemas.microsoft.com/office/drawing/2010/main"/>
            </a:ext>
          </a:extLst>
        </p:spPr>
      </p:pic>
      <p:pic>
        <p:nvPicPr>
          <p:cNvPr id="16" name="Imagen 15" descr="C:\Users\User\Desktop\2021\Ita Enramada\REPARACIONES 1RA Y 2DA ETAPA\FOTOS\DESPUES\20210510_085154.jpg">
            <a:extLst>
              <a:ext uri="{FF2B5EF4-FFF2-40B4-BE49-F238E27FC236}">
                <a16:creationId xmlns:a16="http://schemas.microsoft.com/office/drawing/2014/main" id="{03A68B0D-71DA-4D32-9BBC-06ABA922DEFB}"/>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45888" y="1955402"/>
            <a:ext cx="2279266" cy="1264776"/>
          </a:xfrm>
          <a:prstGeom prst="rect">
            <a:avLst/>
          </a:prstGeom>
          <a:noFill/>
          <a:ln>
            <a:noFill/>
          </a:ln>
        </p:spPr>
      </p:pic>
      <p:pic>
        <p:nvPicPr>
          <p:cNvPr id="18" name="Imagen 17" descr="C:\Users\User\Desktop\2021\Ita Enramada\REPARACIONES 1RA Y 2DA ETAPA\FOTOS\DESPUES\20210510_085158.jpg">
            <a:extLst>
              <a:ext uri="{FF2B5EF4-FFF2-40B4-BE49-F238E27FC236}">
                <a16:creationId xmlns:a16="http://schemas.microsoft.com/office/drawing/2014/main" id="{3BC25F47-A4AD-401C-BCD9-266B2C713770}"/>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17260" y="3185898"/>
            <a:ext cx="2307894" cy="1239384"/>
          </a:xfrm>
          <a:prstGeom prst="rect">
            <a:avLst/>
          </a:prstGeom>
          <a:noFill/>
          <a:ln>
            <a:noFill/>
          </a:ln>
        </p:spPr>
      </p:pic>
      <p:pic>
        <p:nvPicPr>
          <p:cNvPr id="6" name="Imagen 5">
            <a:extLst>
              <a:ext uri="{FF2B5EF4-FFF2-40B4-BE49-F238E27FC236}">
                <a16:creationId xmlns:a16="http://schemas.microsoft.com/office/drawing/2014/main" id="{496BEBEE-15E5-4699-9E70-7C94F669CC3C}"/>
              </a:ext>
            </a:extLst>
          </p:cNvPr>
          <p:cNvPicPr>
            <a:picLocks noChangeAspect="1"/>
          </p:cNvPicPr>
          <p:nvPr/>
        </p:nvPicPr>
        <p:blipFill>
          <a:blip r:embed="rId8"/>
          <a:stretch>
            <a:fillRect/>
          </a:stretch>
        </p:blipFill>
        <p:spPr>
          <a:xfrm>
            <a:off x="414952" y="4609040"/>
            <a:ext cx="4252580" cy="2085975"/>
          </a:xfrm>
          <a:prstGeom prst="rect">
            <a:avLst/>
          </a:prstGeom>
        </p:spPr>
      </p:pic>
      <p:pic>
        <p:nvPicPr>
          <p:cNvPr id="22" name="Imagen 21" descr="C:\Users\User\Desktop\2021\Ita Enramada\REPARACIONES 1RA Y 2DA ETAPA\FOTOS\DESPUES\20210531_103854_HDR.jpg">
            <a:extLst>
              <a:ext uri="{FF2B5EF4-FFF2-40B4-BE49-F238E27FC236}">
                <a16:creationId xmlns:a16="http://schemas.microsoft.com/office/drawing/2014/main" id="{9898B035-73E0-4173-B5FD-4A7079B633F8}"/>
              </a:ext>
            </a:extLst>
          </p:cNvPr>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88893" y="4614337"/>
            <a:ext cx="3736261" cy="2080677"/>
          </a:xfrm>
          <a:prstGeom prst="rect">
            <a:avLst/>
          </a:prstGeom>
          <a:noFill/>
          <a:ln>
            <a:noFill/>
          </a:ln>
        </p:spPr>
      </p:pic>
    </p:spTree>
    <p:extLst>
      <p:ext uri="{BB962C8B-B14F-4D97-AF65-F5344CB8AC3E}">
        <p14:creationId xmlns:p14="http://schemas.microsoft.com/office/powerpoint/2010/main" val="11146185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29119"/>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1994236" y="1278300"/>
            <a:ext cx="5346592"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INSTITUTO TECNICO SUPERIOR ADUANERO – ITSA </a:t>
            </a:r>
          </a:p>
        </p:txBody>
      </p:sp>
      <p:pic>
        <p:nvPicPr>
          <p:cNvPr id="17" name="Imagen 16" descr="C:\Users\User\Desktop\2021\ITSA\REPARACIONES 1RA ETAPA\FOTOS\ANTES\20210323_092211.jpg">
            <a:extLst>
              <a:ext uri="{FF2B5EF4-FFF2-40B4-BE49-F238E27FC236}">
                <a16:creationId xmlns:a16="http://schemas.microsoft.com/office/drawing/2014/main" id="{834ACFED-AAF2-4B69-85F1-69D99BBAFA66}"/>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125" y="1955402"/>
            <a:ext cx="2094832" cy="2469880"/>
          </a:xfrm>
          <a:prstGeom prst="rect">
            <a:avLst/>
          </a:prstGeom>
          <a:noFill/>
          <a:ln>
            <a:noFill/>
          </a:ln>
        </p:spPr>
      </p:pic>
      <p:pic>
        <p:nvPicPr>
          <p:cNvPr id="20" name="Imagen 19" descr="C:\Users\User\Desktop\2021\ITSA\REPARACIONES 1RA ETAPA\FOTOS\ANTES\20210323_092201.jpg">
            <a:extLst>
              <a:ext uri="{FF2B5EF4-FFF2-40B4-BE49-F238E27FC236}">
                <a16:creationId xmlns:a16="http://schemas.microsoft.com/office/drawing/2014/main" id="{640C9BF4-5ADE-48C5-9FE4-E6186A8E5FCB}"/>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76420" y="1955402"/>
            <a:ext cx="2191112" cy="2469880"/>
          </a:xfrm>
          <a:prstGeom prst="rect">
            <a:avLst/>
          </a:prstGeom>
          <a:noFill/>
          <a:ln>
            <a:noFill/>
          </a:ln>
        </p:spPr>
      </p:pic>
      <p:pic>
        <p:nvPicPr>
          <p:cNvPr id="21" name="Imagen 20" descr="C:\Users\User\Desktop\2021\ITSA\REPARACIONES 1RA ETAPA\FOTOS\DESPUES\20210510_133729.jpg">
            <a:extLst>
              <a:ext uri="{FF2B5EF4-FFF2-40B4-BE49-F238E27FC236}">
                <a16:creationId xmlns:a16="http://schemas.microsoft.com/office/drawing/2014/main" id="{3158C8D7-38E1-4A9C-B0A5-652DF4DEED4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88893" y="1996431"/>
            <a:ext cx="1249875" cy="2428851"/>
          </a:xfrm>
          <a:prstGeom prst="rect">
            <a:avLst/>
          </a:prstGeom>
          <a:noFill/>
          <a:ln>
            <a:noFill/>
          </a:ln>
        </p:spPr>
      </p:pic>
      <p:pic>
        <p:nvPicPr>
          <p:cNvPr id="23" name="Imagen 22" descr="C:\Users\User\Desktop\2021\ITSA\REPARACIONES 1RA ETAPA\FOTOS\DESPUES\20210510_133937_HDR.jpg">
            <a:extLst>
              <a:ext uri="{FF2B5EF4-FFF2-40B4-BE49-F238E27FC236}">
                <a16:creationId xmlns:a16="http://schemas.microsoft.com/office/drawing/2014/main" id="{8B27D0CF-8367-4EA2-A852-01FB5857AA9F}"/>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38768" y="1984247"/>
            <a:ext cx="2486386" cy="2428851"/>
          </a:xfrm>
          <a:prstGeom prst="rect">
            <a:avLst/>
          </a:prstGeom>
          <a:noFill/>
          <a:ln>
            <a:noFill/>
          </a:ln>
        </p:spPr>
      </p:pic>
      <p:pic>
        <p:nvPicPr>
          <p:cNvPr id="24" name="Imagen 23" descr="C:\Users\User\Desktop\2021\ITSA\TECHO LOSA\FOTOS\ANTES\20201216_085116.jpg">
            <a:extLst>
              <a:ext uri="{FF2B5EF4-FFF2-40B4-BE49-F238E27FC236}">
                <a16:creationId xmlns:a16="http://schemas.microsoft.com/office/drawing/2014/main" id="{F62FA8C7-CDC8-4E6C-A109-01EC1B8F48A5}"/>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8846" y="4614337"/>
            <a:ext cx="4248686" cy="2080677"/>
          </a:xfrm>
          <a:prstGeom prst="rect">
            <a:avLst/>
          </a:prstGeom>
          <a:noFill/>
          <a:ln>
            <a:noFill/>
          </a:ln>
        </p:spPr>
      </p:pic>
      <p:pic>
        <p:nvPicPr>
          <p:cNvPr id="2" name="Imagen 1">
            <a:extLst>
              <a:ext uri="{FF2B5EF4-FFF2-40B4-BE49-F238E27FC236}">
                <a16:creationId xmlns:a16="http://schemas.microsoft.com/office/drawing/2014/main" id="{7F4BD908-B4AC-439F-AB41-406F7B614812}"/>
              </a:ext>
            </a:extLst>
          </p:cNvPr>
          <p:cNvPicPr>
            <a:picLocks noChangeAspect="1"/>
          </p:cNvPicPr>
          <p:nvPr/>
        </p:nvPicPr>
        <p:blipFill>
          <a:blip r:embed="rId8"/>
          <a:stretch>
            <a:fillRect/>
          </a:stretch>
        </p:blipFill>
        <p:spPr>
          <a:xfrm>
            <a:off x="4988893" y="4614337"/>
            <a:ext cx="3736261" cy="2080677"/>
          </a:xfrm>
          <a:prstGeom prst="rect">
            <a:avLst/>
          </a:prstGeom>
        </p:spPr>
      </p:pic>
    </p:spTree>
    <p:extLst>
      <p:ext uri="{BB962C8B-B14F-4D97-AF65-F5344CB8AC3E}">
        <p14:creationId xmlns:p14="http://schemas.microsoft.com/office/powerpoint/2010/main" val="3711143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0787"/>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133766" y="1272233"/>
            <a:ext cx="2931315"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SITIO ALTERNATIVO SOFIA </a:t>
            </a:r>
          </a:p>
        </p:txBody>
      </p:sp>
      <p:pic>
        <p:nvPicPr>
          <p:cNvPr id="14" name="Imagen 13" descr="C:\Users\User\Desktop\2021\SITIO SOFIA\FOTOS\ANTES\20201014_081531.jpg">
            <a:extLst>
              <a:ext uri="{FF2B5EF4-FFF2-40B4-BE49-F238E27FC236}">
                <a16:creationId xmlns:a16="http://schemas.microsoft.com/office/drawing/2014/main" id="{ED66374C-5DB2-4461-B36B-395E0B76D23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8962" y="1978385"/>
            <a:ext cx="4198570" cy="2446897"/>
          </a:xfrm>
          <a:prstGeom prst="rect">
            <a:avLst/>
          </a:prstGeom>
          <a:noFill/>
          <a:ln>
            <a:noFill/>
          </a:ln>
        </p:spPr>
      </p:pic>
      <p:pic>
        <p:nvPicPr>
          <p:cNvPr id="16" name="Imagen 15" descr="C:\Users\User\Desktop\2021\SITIO SOFIA\FOTOS\ANTES\IMG-20210429-WA0098.jpg">
            <a:extLst>
              <a:ext uri="{FF2B5EF4-FFF2-40B4-BE49-F238E27FC236}">
                <a16:creationId xmlns:a16="http://schemas.microsoft.com/office/drawing/2014/main" id="{BEFEEC88-82DC-4A77-A39D-20C19D8DF0E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962" y="4614337"/>
            <a:ext cx="1709424" cy="2080677"/>
          </a:xfrm>
          <a:prstGeom prst="rect">
            <a:avLst/>
          </a:prstGeom>
          <a:noFill/>
          <a:ln>
            <a:noFill/>
          </a:ln>
        </p:spPr>
      </p:pic>
      <p:pic>
        <p:nvPicPr>
          <p:cNvPr id="18" name="Imagen 17" descr="C:\Users\User\Desktop\2021\SITIO SOFIA\FOTOS\ANTES\20201014_083356.jpg">
            <a:extLst>
              <a:ext uri="{FF2B5EF4-FFF2-40B4-BE49-F238E27FC236}">
                <a16:creationId xmlns:a16="http://schemas.microsoft.com/office/drawing/2014/main" id="{FB1B3411-4514-406B-8893-DFA7BD785B6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78386" y="4614336"/>
            <a:ext cx="2489146" cy="2080677"/>
          </a:xfrm>
          <a:prstGeom prst="rect">
            <a:avLst/>
          </a:prstGeom>
          <a:noFill/>
          <a:ln>
            <a:noFill/>
          </a:ln>
        </p:spPr>
      </p:pic>
      <p:pic>
        <p:nvPicPr>
          <p:cNvPr id="22" name="Imagen 21">
            <a:extLst>
              <a:ext uri="{FF2B5EF4-FFF2-40B4-BE49-F238E27FC236}">
                <a16:creationId xmlns:a16="http://schemas.microsoft.com/office/drawing/2014/main" id="{5CF716C7-D6C9-46A9-813E-1B510D3AED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88893" y="1978385"/>
            <a:ext cx="3736261" cy="2446896"/>
          </a:xfrm>
          <a:prstGeom prst="rect">
            <a:avLst/>
          </a:prstGeom>
        </p:spPr>
      </p:pic>
      <p:pic>
        <p:nvPicPr>
          <p:cNvPr id="25" name="Imagen 24" descr="C:\Users\User\Desktop\2021\SITIO SOFIA\FOTOS\DESPUES\20210609_090526.jpg">
            <a:extLst>
              <a:ext uri="{FF2B5EF4-FFF2-40B4-BE49-F238E27FC236}">
                <a16:creationId xmlns:a16="http://schemas.microsoft.com/office/drawing/2014/main" id="{055F9D67-4163-4DE3-8231-BA13784CBBEA}"/>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88893" y="4616851"/>
            <a:ext cx="3710877" cy="968916"/>
          </a:xfrm>
          <a:prstGeom prst="rect">
            <a:avLst/>
          </a:prstGeom>
          <a:noFill/>
          <a:ln>
            <a:noFill/>
          </a:ln>
        </p:spPr>
      </p:pic>
      <p:pic>
        <p:nvPicPr>
          <p:cNvPr id="26" name="Imagen 25" descr="C:\Users\User\Desktop\2021\SITIO SOFIA\FOTOS\DESPUES\20210604_081827_HDR.jpg">
            <a:extLst>
              <a:ext uri="{FF2B5EF4-FFF2-40B4-BE49-F238E27FC236}">
                <a16:creationId xmlns:a16="http://schemas.microsoft.com/office/drawing/2014/main" id="{A5AA3AE3-06AB-480A-85A4-C0FE167B9A68}"/>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88892" y="5587432"/>
            <a:ext cx="3718379" cy="1107581"/>
          </a:xfrm>
          <a:prstGeom prst="rect">
            <a:avLst/>
          </a:prstGeom>
          <a:noFill/>
          <a:ln>
            <a:noFill/>
          </a:ln>
        </p:spPr>
      </p:pic>
    </p:spTree>
    <p:extLst>
      <p:ext uri="{BB962C8B-B14F-4D97-AF65-F5344CB8AC3E}">
        <p14:creationId xmlns:p14="http://schemas.microsoft.com/office/powerpoint/2010/main" val="2536440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7394"/>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1994236" y="1278300"/>
            <a:ext cx="5815759"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PUESTO DE CONTROL DE ADUANAS CRUCE CAROLINA </a:t>
            </a:r>
          </a:p>
        </p:txBody>
      </p:sp>
      <p:pic>
        <p:nvPicPr>
          <p:cNvPr id="18" name="Imagen 17" descr="C:\Users\User\Desktop\2021\CRUCE CAROLINA\MANTENIMIENTO\FOTOSC\ANTES\20210608_104628.jpg">
            <a:extLst>
              <a:ext uri="{FF2B5EF4-FFF2-40B4-BE49-F238E27FC236}">
                <a16:creationId xmlns:a16="http://schemas.microsoft.com/office/drawing/2014/main" id="{C45C3FF2-ED8F-426D-9696-FB1684DB1852}"/>
              </a:ext>
            </a:extLst>
          </p:cNvPr>
          <p:cNvPicPr/>
          <p:nvPr/>
        </p:nvPicPr>
        <p:blipFill rotWithShape="1">
          <a:blip r:embed="rId3" cstate="print">
            <a:extLst>
              <a:ext uri="{28A0092B-C50C-407E-A947-70E740481C1C}">
                <a14:useLocalDpi xmlns:a14="http://schemas.microsoft.com/office/drawing/2010/main" val="0"/>
              </a:ext>
            </a:extLst>
          </a:blip>
          <a:srcRect r="8955"/>
          <a:stretch/>
        </p:blipFill>
        <p:spPr bwMode="auto">
          <a:xfrm>
            <a:off x="444230" y="2012247"/>
            <a:ext cx="4248687" cy="2394988"/>
          </a:xfrm>
          <a:prstGeom prst="rect">
            <a:avLst/>
          </a:prstGeom>
          <a:noFill/>
          <a:ln>
            <a:noFill/>
          </a:ln>
        </p:spPr>
      </p:pic>
      <p:pic>
        <p:nvPicPr>
          <p:cNvPr id="22" name="Imagen 21" descr="C:\Users\User\Desktop\2021\CRUCE CAROLINA\MANTENIMIENTO\FOTOSC\DESPUES\20210805_124024_HDR.jpg">
            <a:extLst>
              <a:ext uri="{FF2B5EF4-FFF2-40B4-BE49-F238E27FC236}">
                <a16:creationId xmlns:a16="http://schemas.microsoft.com/office/drawing/2014/main" id="{7BA400EC-6572-40D9-8B41-B346E8B335D8}"/>
              </a:ext>
            </a:extLst>
          </p:cNvPr>
          <p:cNvPicPr/>
          <p:nvPr/>
        </p:nvPicPr>
        <p:blipFill rotWithShape="1">
          <a:blip r:embed="rId4" cstate="print">
            <a:extLst>
              <a:ext uri="{28A0092B-C50C-407E-A947-70E740481C1C}">
                <a14:useLocalDpi xmlns:a14="http://schemas.microsoft.com/office/drawing/2010/main" val="0"/>
              </a:ext>
            </a:extLst>
          </a:blip>
          <a:srcRect t="17287" b="13610"/>
          <a:stretch/>
        </p:blipFill>
        <p:spPr bwMode="auto">
          <a:xfrm>
            <a:off x="4991482" y="2012246"/>
            <a:ext cx="3733672" cy="2394987"/>
          </a:xfrm>
          <a:prstGeom prst="rect">
            <a:avLst/>
          </a:prstGeom>
          <a:noFill/>
          <a:ln>
            <a:noFill/>
          </a:ln>
          <a:extLst>
            <a:ext uri="{53640926-AAD7-44D8-BBD7-CCE9431645EC}">
              <a14:shadowObscured xmlns:a14="http://schemas.microsoft.com/office/drawing/2010/main"/>
            </a:ext>
          </a:extLst>
        </p:spPr>
      </p:pic>
      <p:pic>
        <p:nvPicPr>
          <p:cNvPr id="25" name="Imagen 24" descr="C:\Users\User\Desktop\2021\CRUCE CAROLINA\MANTENIMIENTO\FOTOSC\DESPUES\20210805_133505.jpg">
            <a:extLst>
              <a:ext uri="{FF2B5EF4-FFF2-40B4-BE49-F238E27FC236}">
                <a16:creationId xmlns:a16="http://schemas.microsoft.com/office/drawing/2014/main" id="{DC554DCB-72F2-4AB2-8BFD-9B72075A25D3}"/>
              </a:ext>
            </a:extLst>
          </p:cNvPr>
          <p:cNvPicPr/>
          <p:nvPr/>
        </p:nvPicPr>
        <p:blipFill rotWithShape="1">
          <a:blip r:embed="rId5" cstate="print">
            <a:extLst>
              <a:ext uri="{28A0092B-C50C-407E-A947-70E740481C1C}">
                <a14:useLocalDpi xmlns:a14="http://schemas.microsoft.com/office/drawing/2010/main" val="0"/>
              </a:ext>
            </a:extLst>
          </a:blip>
          <a:srcRect r="12837"/>
          <a:stretch/>
        </p:blipFill>
        <p:spPr bwMode="auto">
          <a:xfrm>
            <a:off x="4991482" y="4614337"/>
            <a:ext cx="1874123" cy="2080677"/>
          </a:xfrm>
          <a:prstGeom prst="rect">
            <a:avLst/>
          </a:prstGeom>
          <a:noFill/>
          <a:ln>
            <a:noFill/>
          </a:ln>
          <a:extLst>
            <a:ext uri="{53640926-AAD7-44D8-BBD7-CCE9431645EC}">
              <a14:shadowObscured xmlns:a14="http://schemas.microsoft.com/office/drawing/2010/main"/>
            </a:ext>
          </a:extLst>
        </p:spPr>
      </p:pic>
      <p:pic>
        <p:nvPicPr>
          <p:cNvPr id="26" name="Imagen 25" descr="C:\Users\User\Desktop\2021\CRUCE CAROLINA\MANTENIMIENTO\FOTOSC\DESPUES\20210805_133450.jpg">
            <a:extLst>
              <a:ext uri="{FF2B5EF4-FFF2-40B4-BE49-F238E27FC236}">
                <a16:creationId xmlns:a16="http://schemas.microsoft.com/office/drawing/2014/main" id="{15780A9C-578E-4934-80EF-064CA7D8E7E3}"/>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65605" y="4614337"/>
            <a:ext cx="1874123" cy="2080677"/>
          </a:xfrm>
          <a:prstGeom prst="rect">
            <a:avLst/>
          </a:prstGeom>
          <a:noFill/>
          <a:ln>
            <a:noFill/>
          </a:ln>
        </p:spPr>
      </p:pic>
      <p:pic>
        <p:nvPicPr>
          <p:cNvPr id="27" name="Imagen 26" descr="C:\Users\User\Desktop\fotos\viaje\20210506_101824.jpg">
            <a:extLst>
              <a:ext uri="{FF2B5EF4-FFF2-40B4-BE49-F238E27FC236}">
                <a16:creationId xmlns:a16="http://schemas.microsoft.com/office/drawing/2014/main" id="{D761C93F-799C-42C7-B82C-10B59A748F04}"/>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4230" y="4614337"/>
            <a:ext cx="2039538" cy="2080676"/>
          </a:xfrm>
          <a:prstGeom prst="rect">
            <a:avLst/>
          </a:prstGeom>
          <a:noFill/>
          <a:ln>
            <a:noFill/>
          </a:ln>
        </p:spPr>
      </p:pic>
      <p:pic>
        <p:nvPicPr>
          <p:cNvPr id="28" name="Imagen 27" descr="C:\Users\User\Desktop\fotos\viaje\20210506_101835.jpg">
            <a:extLst>
              <a:ext uri="{FF2B5EF4-FFF2-40B4-BE49-F238E27FC236}">
                <a16:creationId xmlns:a16="http://schemas.microsoft.com/office/drawing/2014/main" id="{9F829A82-24C9-46C5-A4B0-34BF7E05E63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83768" y="4614338"/>
            <a:ext cx="2183766" cy="2080676"/>
          </a:xfrm>
          <a:prstGeom prst="rect">
            <a:avLst/>
          </a:prstGeom>
          <a:noFill/>
          <a:ln>
            <a:noFill/>
          </a:ln>
        </p:spPr>
      </p:pic>
    </p:spTree>
    <p:extLst>
      <p:ext uri="{BB962C8B-B14F-4D97-AF65-F5344CB8AC3E}">
        <p14:creationId xmlns:p14="http://schemas.microsoft.com/office/powerpoint/2010/main" val="33681464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7394"/>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1736077" y="1325713"/>
            <a:ext cx="6054158" cy="338554"/>
          </a:xfrm>
          <a:prstGeom prst="rect">
            <a:avLst/>
          </a:prstGeom>
          <a:noFill/>
        </p:spPr>
        <p:txBody>
          <a:bodyPr wrap="none" rtlCol="0">
            <a:spAutoFit/>
          </a:bodyPr>
          <a:lstStyle/>
          <a:p>
            <a:r>
              <a:rPr lang="es-MX" sz="1600" b="1" dirty="0">
                <a:latin typeface="Arial" panose="020B0604020202020204" pitchFamily="34" charset="0"/>
                <a:cs typeface="Arial" panose="020B0604020202020204" pitchFamily="34" charset="0"/>
              </a:rPr>
              <a:t>PUESTO DE CONTROL DE ADUANAS CRUCE BELLA VISTA </a:t>
            </a:r>
            <a:endParaRPr lang="es-PY" sz="1600" b="1" dirty="0">
              <a:latin typeface="Arial" panose="020B0604020202020204" pitchFamily="34" charset="0"/>
              <a:cs typeface="Arial" panose="020B0604020202020204" pitchFamily="34" charset="0"/>
            </a:endParaRPr>
          </a:p>
        </p:txBody>
      </p:sp>
      <p:pic>
        <p:nvPicPr>
          <p:cNvPr id="14" name="Imagen 13" descr="C:\Users\User\Desktop\2021\CRUCE BELLA VISTA\FOTOS\ANTES\20210326_081348.jpg">
            <a:extLst>
              <a:ext uri="{FF2B5EF4-FFF2-40B4-BE49-F238E27FC236}">
                <a16:creationId xmlns:a16="http://schemas.microsoft.com/office/drawing/2014/main" id="{3326D1D3-9AFA-4223-A6D7-7F7FB20D12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518" y="1996430"/>
            <a:ext cx="4208016" cy="2410803"/>
          </a:xfrm>
          <a:prstGeom prst="rect">
            <a:avLst/>
          </a:prstGeom>
          <a:noFill/>
          <a:ln>
            <a:noFill/>
          </a:ln>
        </p:spPr>
      </p:pic>
      <p:pic>
        <p:nvPicPr>
          <p:cNvPr id="16" name="Imagen 15" descr="C:\Users\User\Desktop\2021\CRUCE BELLA VISTA\FOTOS\DESPUES\2da etapa\20210830_131634.jpg">
            <a:extLst>
              <a:ext uri="{FF2B5EF4-FFF2-40B4-BE49-F238E27FC236}">
                <a16:creationId xmlns:a16="http://schemas.microsoft.com/office/drawing/2014/main" id="{A5E3E7DD-B957-41FA-9C53-B59754C8056C}"/>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13362" y="1996430"/>
            <a:ext cx="3746604" cy="2410803"/>
          </a:xfrm>
          <a:prstGeom prst="rect">
            <a:avLst/>
          </a:prstGeom>
          <a:noFill/>
          <a:ln>
            <a:noFill/>
          </a:ln>
        </p:spPr>
      </p:pic>
      <p:pic>
        <p:nvPicPr>
          <p:cNvPr id="17" name="Imagen 16" descr="C:\Users\User\Desktop\2021\CRUCE BELLA VISTA\FOTOS\DESPUES\1ra etapa\20210607_134930.jpg">
            <a:extLst>
              <a:ext uri="{FF2B5EF4-FFF2-40B4-BE49-F238E27FC236}">
                <a16:creationId xmlns:a16="http://schemas.microsoft.com/office/drawing/2014/main" id="{B6923508-F70A-43CF-A8A2-8DD847BD8FEA}"/>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8949" y="4568379"/>
            <a:ext cx="2679972" cy="2126635"/>
          </a:xfrm>
          <a:prstGeom prst="rect">
            <a:avLst/>
          </a:prstGeom>
          <a:noFill/>
          <a:ln>
            <a:noFill/>
          </a:ln>
        </p:spPr>
      </p:pic>
      <p:pic>
        <p:nvPicPr>
          <p:cNvPr id="20" name="Imagen 19" descr="C:\Users\User\Desktop\2021\CRUCE BELLA VISTA\FOTOS\ANTES\20210211_081612.jpg">
            <a:extLst>
              <a:ext uri="{FF2B5EF4-FFF2-40B4-BE49-F238E27FC236}">
                <a16:creationId xmlns:a16="http://schemas.microsoft.com/office/drawing/2014/main" id="{22AE82CB-74DA-4E51-A1B7-EA04F83CDB85}"/>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78921" y="4568379"/>
            <a:ext cx="1588613" cy="2126635"/>
          </a:xfrm>
          <a:prstGeom prst="rect">
            <a:avLst/>
          </a:prstGeom>
          <a:noFill/>
          <a:ln>
            <a:noFill/>
          </a:ln>
        </p:spPr>
      </p:pic>
      <p:pic>
        <p:nvPicPr>
          <p:cNvPr id="21" name="Imagen 20" descr="C:\Users\User\Desktop\2021\CRUCE BELLA VISTA\FOTOS\DESPUES\2da etapa\20210830_130459_HDR.jpg">
            <a:extLst>
              <a:ext uri="{FF2B5EF4-FFF2-40B4-BE49-F238E27FC236}">
                <a16:creationId xmlns:a16="http://schemas.microsoft.com/office/drawing/2014/main" id="{EA602A19-59E6-4D60-A575-CD35DAB61876}"/>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13362" y="4564401"/>
            <a:ext cx="2500850" cy="2126635"/>
          </a:xfrm>
          <a:prstGeom prst="rect">
            <a:avLst/>
          </a:prstGeom>
          <a:noFill/>
          <a:ln>
            <a:noFill/>
          </a:ln>
        </p:spPr>
      </p:pic>
      <p:pic>
        <p:nvPicPr>
          <p:cNvPr id="23" name="Imagen 22" descr="C:\Users\User\Desktop\2021\CRUCE BELLA VISTA\FOTOS\DESPUES\2da etapa\20210830_131405.jpg">
            <a:extLst>
              <a:ext uri="{FF2B5EF4-FFF2-40B4-BE49-F238E27FC236}">
                <a16:creationId xmlns:a16="http://schemas.microsoft.com/office/drawing/2014/main" id="{53F5C944-A72F-4322-BE31-4FE82979E8F9}"/>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7064535" y="4995608"/>
            <a:ext cx="2126636" cy="1264226"/>
          </a:xfrm>
          <a:prstGeom prst="rect">
            <a:avLst/>
          </a:prstGeom>
          <a:noFill/>
          <a:ln>
            <a:noFill/>
          </a:ln>
        </p:spPr>
      </p:pic>
    </p:spTree>
    <p:extLst>
      <p:ext uri="{BB962C8B-B14F-4D97-AF65-F5344CB8AC3E}">
        <p14:creationId xmlns:p14="http://schemas.microsoft.com/office/powerpoint/2010/main" val="28131026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7394"/>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985147" y="1272233"/>
            <a:ext cx="7756995" cy="338554"/>
          </a:xfrm>
          <a:prstGeom prst="rect">
            <a:avLst/>
          </a:prstGeom>
          <a:noFill/>
        </p:spPr>
        <p:txBody>
          <a:bodyPr wrap="none" rtlCol="0">
            <a:spAutoFit/>
          </a:bodyPr>
          <a:lstStyle/>
          <a:p>
            <a:r>
              <a:rPr lang="es-MX" sz="1600" b="1" dirty="0">
                <a:latin typeface="Arial" panose="020B0604020202020204" pitchFamily="34" charset="0"/>
                <a:cs typeface="Arial" panose="020B0604020202020204" pitchFamily="34" charset="0"/>
              </a:rPr>
              <a:t>AEROPUERTO INTERNACIONAL SILVIO PETTIROSSI – TECHO RESGUARDO </a:t>
            </a:r>
            <a:endParaRPr lang="es-PY" sz="1600" b="1" dirty="0">
              <a:latin typeface="Arial" panose="020B0604020202020204" pitchFamily="34" charset="0"/>
              <a:cs typeface="Arial" panose="020B0604020202020204" pitchFamily="34" charset="0"/>
            </a:endParaRPr>
          </a:p>
        </p:txBody>
      </p:sp>
      <p:pic>
        <p:nvPicPr>
          <p:cNvPr id="18" name="Imagen 17" descr="C:\Users\User\Desktop\2021\AEROPUERTO SILVIO PETTIROSSI\FOTOS\caseta\ANTES\IMG-20200602-WA0000.jpg">
            <a:extLst>
              <a:ext uri="{FF2B5EF4-FFF2-40B4-BE49-F238E27FC236}">
                <a16:creationId xmlns:a16="http://schemas.microsoft.com/office/drawing/2014/main" id="{239CB0B7-7B2B-4B49-A03E-EED41A8D77FD}"/>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040" y="1996430"/>
            <a:ext cx="4237992" cy="4694606"/>
          </a:xfrm>
          <a:prstGeom prst="rect">
            <a:avLst/>
          </a:prstGeom>
          <a:noFill/>
          <a:ln>
            <a:noFill/>
          </a:ln>
        </p:spPr>
      </p:pic>
      <p:pic>
        <p:nvPicPr>
          <p:cNvPr id="22" name="Imagen 21" descr="C:\Users\User\Desktop\2021\AEROPUERTO SILVIO PETTIROSSI\FOTOS\caseta\DESPUES\IMG-20210722-WA0018.jpg">
            <a:extLst>
              <a:ext uri="{FF2B5EF4-FFF2-40B4-BE49-F238E27FC236}">
                <a16:creationId xmlns:a16="http://schemas.microsoft.com/office/drawing/2014/main" id="{FD181210-D7D5-4BA3-9392-F419BF942989}"/>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70522" y="2004770"/>
            <a:ext cx="3925380" cy="2298728"/>
          </a:xfrm>
          <a:prstGeom prst="rect">
            <a:avLst/>
          </a:prstGeom>
          <a:noFill/>
          <a:ln>
            <a:noFill/>
          </a:ln>
        </p:spPr>
      </p:pic>
      <p:pic>
        <p:nvPicPr>
          <p:cNvPr id="24" name="Imagen 23" descr="C:\Users\User\Desktop\2021\AEROPUERTO SILVIO PETTIROSSI\FOTOS\caseta\DESPUES\IMG-20210722-WA0017.jpg">
            <a:extLst>
              <a:ext uri="{FF2B5EF4-FFF2-40B4-BE49-F238E27FC236}">
                <a16:creationId xmlns:a16="http://schemas.microsoft.com/office/drawing/2014/main" id="{53D0B0C3-2C44-42F0-B028-DC33A01F24B9}"/>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70522" y="4383098"/>
            <a:ext cx="3925380" cy="2298728"/>
          </a:xfrm>
          <a:prstGeom prst="rect">
            <a:avLst/>
          </a:prstGeom>
          <a:noFill/>
          <a:ln>
            <a:noFill/>
          </a:ln>
        </p:spPr>
      </p:pic>
    </p:spTree>
    <p:extLst>
      <p:ext uri="{BB962C8B-B14F-4D97-AF65-F5344CB8AC3E}">
        <p14:creationId xmlns:p14="http://schemas.microsoft.com/office/powerpoint/2010/main" val="17246226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9" name="CuadroTexto 18">
            <a:extLst>
              <a:ext uri="{FF2B5EF4-FFF2-40B4-BE49-F238E27FC236}">
                <a16:creationId xmlns:a16="http://schemas.microsoft.com/office/drawing/2014/main" id="{165CD5A8-B882-42F3-86A6-41E83135B898}"/>
              </a:ext>
            </a:extLst>
          </p:cNvPr>
          <p:cNvSpPr txBox="1"/>
          <p:nvPr/>
        </p:nvSpPr>
        <p:spPr>
          <a:xfrm>
            <a:off x="1658150" y="1272233"/>
            <a:ext cx="6018764" cy="338554"/>
          </a:xfrm>
          <a:prstGeom prst="rect">
            <a:avLst/>
          </a:prstGeom>
          <a:noFill/>
        </p:spPr>
        <p:txBody>
          <a:bodyPr wrap="none" rtlCol="0">
            <a:spAutoFit/>
          </a:bodyPr>
          <a:lstStyle/>
          <a:p>
            <a:r>
              <a:rPr lang="es-MX" sz="1600" b="1" dirty="0">
                <a:latin typeface="Arial" panose="020B0604020202020204" pitchFamily="34" charset="0"/>
                <a:cs typeface="Arial" panose="020B0604020202020204" pitchFamily="34" charset="0"/>
              </a:rPr>
              <a:t>SEDE DE LA DELEGACIÓN DE ADUANAS EN MONTEVIDEO</a:t>
            </a:r>
            <a:endParaRPr lang="es-PY" sz="1600" b="1" dirty="0">
              <a:latin typeface="Arial" panose="020B0604020202020204" pitchFamily="34" charset="0"/>
              <a:cs typeface="Arial" panose="020B0604020202020204" pitchFamily="34" charset="0"/>
            </a:endParaRPr>
          </a:p>
        </p:txBody>
      </p:sp>
      <p:pic>
        <p:nvPicPr>
          <p:cNvPr id="3" name="Imagen 2">
            <a:extLst>
              <a:ext uri="{FF2B5EF4-FFF2-40B4-BE49-F238E27FC236}">
                <a16:creationId xmlns:a16="http://schemas.microsoft.com/office/drawing/2014/main" id="{A537F7BF-5DD5-420C-9A56-ED097E8C7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175" y="1939103"/>
            <a:ext cx="4008924" cy="4581128"/>
          </a:xfrm>
          <a:prstGeom prst="rect">
            <a:avLst/>
          </a:prstGeom>
        </p:spPr>
      </p:pic>
      <p:pic>
        <p:nvPicPr>
          <p:cNvPr id="8" name="Imagen 7">
            <a:extLst>
              <a:ext uri="{FF2B5EF4-FFF2-40B4-BE49-F238E27FC236}">
                <a16:creationId xmlns:a16="http://schemas.microsoft.com/office/drawing/2014/main" id="{0E404089-0699-4D2B-90CB-AF8C3E2AE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939103"/>
            <a:ext cx="4320480" cy="4581129"/>
          </a:xfrm>
          <a:prstGeom prst="rect">
            <a:avLst/>
          </a:prstGeom>
        </p:spPr>
      </p:pic>
    </p:spTree>
    <p:extLst>
      <p:ext uri="{BB962C8B-B14F-4D97-AF65-F5344CB8AC3E}">
        <p14:creationId xmlns:p14="http://schemas.microsoft.com/office/powerpoint/2010/main" val="29631911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Reformas estructurales</a:t>
            </a:r>
          </a:p>
        </p:txBody>
      </p:sp>
    </p:spTree>
    <p:extLst>
      <p:ext uri="{BB962C8B-B14F-4D97-AF65-F5344CB8AC3E}">
        <p14:creationId xmlns:p14="http://schemas.microsoft.com/office/powerpoint/2010/main" val="13159605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3" name="1 Título">
            <a:extLst>
              <a:ext uri="{FF2B5EF4-FFF2-40B4-BE49-F238E27FC236}">
                <a16:creationId xmlns:a16="http://schemas.microsoft.com/office/drawing/2014/main" id="{7A543052-5186-44A5-93C7-49DFA3790BEB}"/>
              </a:ext>
            </a:extLst>
          </p:cNvPr>
          <p:cNvSpPr txBox="1">
            <a:spLocks/>
          </p:cNvSpPr>
          <p:nvPr/>
        </p:nvSpPr>
        <p:spPr>
          <a:xfrm>
            <a:off x="715334" y="1268760"/>
            <a:ext cx="7713332" cy="108011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pt-BR"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Contexto económico mundial, regional e interno </a:t>
            </a:r>
          </a:p>
        </p:txBody>
      </p:sp>
    </p:spTree>
    <p:extLst>
      <p:ext uri="{BB962C8B-B14F-4D97-AF65-F5344CB8AC3E}">
        <p14:creationId xmlns:p14="http://schemas.microsoft.com/office/powerpoint/2010/main" val="21974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683568" y="6409147"/>
            <a:ext cx="1762021" cy="261290"/>
          </a:xfrm>
          <a:prstGeom prst="rect">
            <a:avLst/>
          </a:prstGeom>
        </p:spPr>
        <p:txBody>
          <a:bodyPr wrap="none">
            <a:spAutoFit/>
          </a:bodyPr>
          <a:lstStyle/>
          <a:p>
            <a:pPr algn="just">
              <a:lnSpc>
                <a:spcPct val="107000"/>
              </a:lnSpc>
              <a:spcAft>
                <a:spcPts val="800"/>
              </a:spcAft>
            </a:pPr>
            <a:r>
              <a:rPr lang="es-PY" sz="1100" b="1" dirty="0">
                <a:latin typeface="Times New Roman" panose="02020603050405020304" pitchFamily="18" charset="0"/>
                <a:ea typeface="Calibri" panose="020F0502020204030204" pitchFamily="34" charset="0"/>
                <a:cs typeface="Times New Roman" panose="02020603050405020304" pitchFamily="18" charset="0"/>
              </a:rPr>
              <a:t>Fuente: </a:t>
            </a:r>
            <a:r>
              <a:rPr lang="es-PY" sz="1100" dirty="0">
                <a:latin typeface="Times New Roman" panose="02020603050405020304" pitchFamily="18" charset="0"/>
                <a:ea typeface="Calibri" panose="020F0502020204030204" pitchFamily="34" charset="0"/>
                <a:cs typeface="Times New Roman" panose="02020603050405020304" pitchFamily="18" charset="0"/>
              </a:rPr>
              <a:t> FMI, BCP, BCRA</a:t>
            </a:r>
          </a:p>
        </p:txBody>
      </p:sp>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10" name="Rectángulo 9"/>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5A425707-77CE-4720-A043-186E3F100A59}"/>
              </a:ext>
            </a:extLst>
          </p:cNvPr>
          <p:cNvSpPr txBox="1"/>
          <p:nvPr/>
        </p:nvSpPr>
        <p:spPr>
          <a:xfrm>
            <a:off x="687457" y="1480036"/>
            <a:ext cx="7992468" cy="4462760"/>
          </a:xfrm>
          <a:prstGeom prst="rect">
            <a:avLst/>
          </a:prstGeom>
          <a:noFill/>
        </p:spPr>
        <p:txBody>
          <a:bodyPr wrap="square" rtlCol="0">
            <a:spAutoFit/>
          </a:bodyPr>
          <a:lstStyle/>
          <a:p>
            <a:pPr algn="ctr"/>
            <a:r>
              <a:rPr lang="es-MX" b="1" dirty="0"/>
              <a:t>MUNDIAL</a:t>
            </a:r>
          </a:p>
          <a:p>
            <a:pPr algn="just"/>
            <a:r>
              <a:rPr lang="es-MX" dirty="0"/>
              <a:t>Según el informe de Perspectivas económicas (FMI, Octubre), para 2022 se proyecta una baja del crecimiento mundial de </a:t>
            </a:r>
            <a:r>
              <a:rPr lang="es-MX" b="1" dirty="0"/>
              <a:t>3,0%</a:t>
            </a:r>
            <a:r>
              <a:rPr lang="es-MX" dirty="0"/>
              <a:t> (</a:t>
            </a:r>
            <a:r>
              <a:rPr lang="es-MX" b="1" dirty="0"/>
              <a:t>6,3% </a:t>
            </a:r>
            <a:r>
              <a:rPr lang="es-MX" dirty="0"/>
              <a:t>en 2021, explicado por el vigoroso repunte en las actividades económicas y al alto precio de las materias primas). El principal riesgo para las perspectivas 2022 se inclina a la baja debido a la aparición de variantes más contagiosas y letales del Covid-19, ciertamente la vacunación está mitigando el impacto de la pandemia, pero la propagación de nuevas variantes podría provocar otro repunte de casos a escala.</a:t>
            </a:r>
          </a:p>
          <a:p>
            <a:pPr algn="just"/>
            <a:endParaRPr lang="es-MX" dirty="0"/>
          </a:p>
          <a:p>
            <a:pPr algn="ctr"/>
            <a:r>
              <a:rPr lang="es-MX" b="1" dirty="0"/>
              <a:t>REGIONAL</a:t>
            </a:r>
          </a:p>
          <a:p>
            <a:pPr algn="just"/>
            <a:r>
              <a:rPr lang="es-MX" dirty="0"/>
              <a:t>Para </a:t>
            </a:r>
            <a:r>
              <a:rPr lang="es-MX" b="1" u="sng" dirty="0"/>
              <a:t>América del Sur </a:t>
            </a:r>
            <a:r>
              <a:rPr lang="es-MX" dirty="0"/>
              <a:t>se proyecta un crecimiento del PIB real en 2022 de </a:t>
            </a:r>
            <a:r>
              <a:rPr lang="es-MX" b="1" dirty="0"/>
              <a:t>2,3%</a:t>
            </a:r>
            <a:r>
              <a:rPr lang="es-MX" dirty="0"/>
              <a:t>, para </a:t>
            </a:r>
            <a:r>
              <a:rPr lang="es-MX" b="1" u="sng" dirty="0"/>
              <a:t>Argentina</a:t>
            </a:r>
            <a:r>
              <a:rPr lang="es-MX" dirty="0"/>
              <a:t> </a:t>
            </a:r>
            <a:r>
              <a:rPr lang="es-MX" b="1" dirty="0"/>
              <a:t>2,5% </a:t>
            </a:r>
            <a:r>
              <a:rPr lang="es-MX" dirty="0"/>
              <a:t>con una expectativa del tipo de cambio se espera que alcance 163,4 pesos por cada dólar americano y una inflación de 54,8%. En tanto para </a:t>
            </a:r>
            <a:r>
              <a:rPr lang="es-MX" b="1" u="sng" dirty="0"/>
              <a:t>Brasil</a:t>
            </a:r>
            <a:r>
              <a:rPr lang="es-MX" dirty="0"/>
              <a:t>, en 2022, se proyecta un crecimiento lento de </a:t>
            </a:r>
            <a:r>
              <a:rPr lang="es-MX" b="1" dirty="0"/>
              <a:t>1,5% </a:t>
            </a:r>
            <a:r>
              <a:rPr lang="es-MX" dirty="0"/>
              <a:t>con una expectativa del tipo de cambio de 4,90 R$/U$D y una inflación (IPCA) de 3,5%.</a:t>
            </a:r>
          </a:p>
          <a:p>
            <a:pPr algn="just"/>
            <a:endParaRPr lang="es-MX" sz="1400" dirty="0"/>
          </a:p>
        </p:txBody>
      </p:sp>
      <p:sp>
        <p:nvSpPr>
          <p:cNvPr id="13" name="CuadroTexto 12">
            <a:extLst>
              <a:ext uri="{FF2B5EF4-FFF2-40B4-BE49-F238E27FC236}">
                <a16:creationId xmlns:a16="http://schemas.microsoft.com/office/drawing/2014/main" id="{D3179954-63EB-4D23-9486-5276E0F18AEC}"/>
              </a:ext>
            </a:extLst>
          </p:cNvPr>
          <p:cNvSpPr txBox="1"/>
          <p:nvPr/>
        </p:nvSpPr>
        <p:spPr>
          <a:xfrm>
            <a:off x="1511450" y="1140468"/>
            <a:ext cx="6408712" cy="369332"/>
          </a:xfrm>
          <a:prstGeom prst="rect">
            <a:avLst/>
          </a:prstGeom>
          <a:noFill/>
        </p:spPr>
        <p:txBody>
          <a:bodyPr wrap="square" rtlCol="0">
            <a:spAutoFit/>
          </a:bodyPr>
          <a:lstStyle/>
          <a:p>
            <a:pPr algn="ctr"/>
            <a:r>
              <a:rPr lang="pt-BR" b="1" dirty="0">
                <a:solidFill>
                  <a:srgbClr val="000066"/>
                </a:solidFill>
                <a:latin typeface="Arial Black" panose="020B0A04020102020204" pitchFamily="34" charset="0"/>
              </a:rPr>
              <a:t>Contexto económico mundial, regional e interno </a:t>
            </a:r>
          </a:p>
        </p:txBody>
      </p:sp>
    </p:spTree>
    <p:extLst>
      <p:ext uri="{BB962C8B-B14F-4D97-AF65-F5344CB8AC3E}">
        <p14:creationId xmlns:p14="http://schemas.microsoft.com/office/powerpoint/2010/main" val="37113773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10" name="Rectángulo 9"/>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3" name="CuadroTexto 2">
            <a:extLst>
              <a:ext uri="{FF2B5EF4-FFF2-40B4-BE49-F238E27FC236}">
                <a16:creationId xmlns:a16="http://schemas.microsoft.com/office/drawing/2014/main" id="{5A425707-77CE-4720-A043-186E3F100A59}"/>
              </a:ext>
            </a:extLst>
          </p:cNvPr>
          <p:cNvSpPr txBox="1"/>
          <p:nvPr/>
        </p:nvSpPr>
        <p:spPr>
          <a:xfrm>
            <a:off x="539552" y="1480036"/>
            <a:ext cx="8140373" cy="4416594"/>
          </a:xfrm>
          <a:prstGeom prst="rect">
            <a:avLst/>
          </a:prstGeom>
          <a:noFill/>
        </p:spPr>
        <p:txBody>
          <a:bodyPr wrap="square" rtlCol="0">
            <a:spAutoFit/>
          </a:bodyPr>
          <a:lstStyle/>
          <a:p>
            <a:pPr algn="ctr"/>
            <a:r>
              <a:rPr lang="es-PY" b="1" dirty="0"/>
              <a:t>INTERNO</a:t>
            </a:r>
            <a:endParaRPr lang="es-PY" sz="1600" b="1" dirty="0"/>
          </a:p>
          <a:p>
            <a:pPr algn="ctr"/>
            <a:endParaRPr lang="es-PY" sz="900" b="1" dirty="0"/>
          </a:p>
          <a:p>
            <a:pPr marL="285750" indent="-285750" algn="just">
              <a:buFont typeface="Arial" panose="020B0604020202020204" pitchFamily="34" charset="0"/>
              <a:buChar char="•"/>
            </a:pPr>
            <a:r>
              <a:rPr lang="es-PY" sz="1600" dirty="0"/>
              <a:t>La economía de Paraguay ha continuado exhibiendo una buena dinámica en los últimos meses del 2021, cerrando el año 2021 con un crecimiento del PIB del </a:t>
            </a:r>
            <a:r>
              <a:rPr lang="es-PY" sz="1600" b="1" dirty="0"/>
              <a:t>5%</a:t>
            </a:r>
            <a:r>
              <a:rPr lang="es-PY" sz="1600" dirty="0"/>
              <a:t>. </a:t>
            </a:r>
          </a:p>
          <a:p>
            <a:pPr marL="285750" indent="-285750" algn="just">
              <a:buFont typeface="Arial" panose="020B0604020202020204" pitchFamily="34" charset="0"/>
              <a:buChar char="•"/>
            </a:pPr>
            <a:endParaRPr lang="es-PY" sz="1600" dirty="0"/>
          </a:p>
          <a:p>
            <a:pPr marL="285750" indent="-285750" algn="just">
              <a:buFont typeface="Arial" panose="020B0604020202020204" pitchFamily="34" charset="0"/>
              <a:buChar char="•"/>
            </a:pPr>
            <a:r>
              <a:rPr lang="es-PY" sz="1600" i="1" u="sng" dirty="0"/>
              <a:t>La proyección de crecimiento de la economía paraguaya para el año 2022</a:t>
            </a:r>
            <a:r>
              <a:rPr lang="es-PY" sz="1600" dirty="0"/>
              <a:t>, se sitúa en </a:t>
            </a:r>
            <a:r>
              <a:rPr lang="es-PY" sz="1600" b="1" dirty="0"/>
              <a:t>3,7% </a:t>
            </a:r>
            <a:r>
              <a:rPr lang="es-PY" sz="1600" dirty="0"/>
              <a:t>que serán impulsados por el sector secundario y terciario, con expectativas del tipo de cambio de </a:t>
            </a:r>
            <a:r>
              <a:rPr lang="es-PY" sz="1600" b="1" dirty="0"/>
              <a:t>6.900 guaraníes por dólar americano</a:t>
            </a:r>
            <a:r>
              <a:rPr lang="es-PY" sz="1600" dirty="0"/>
              <a:t>, con una inflación estimada de </a:t>
            </a:r>
            <a:r>
              <a:rPr lang="es-PY" sz="1600" b="1" dirty="0"/>
              <a:t>4,5%.</a:t>
            </a:r>
          </a:p>
          <a:p>
            <a:pPr algn="just"/>
            <a:endParaRPr lang="es-PY" sz="1600" b="1" dirty="0"/>
          </a:p>
          <a:p>
            <a:pPr marL="285750" indent="-285750" algn="just">
              <a:buFont typeface="Arial" panose="020B0604020202020204" pitchFamily="34" charset="0"/>
              <a:buChar char="•"/>
            </a:pPr>
            <a:r>
              <a:rPr lang="es-PY" sz="1600" dirty="0"/>
              <a:t>No obstante, la proyección de crecimiento para el 2022 no está exenta de incertidumbre dado a que está sujeta a la prolongación de la sequía que genera un panorama cada vez menos alentador para el agro, la aparición de nuevas variantes del virus y el deterioro de las economías de los principales socios comerciales a nivel regional.</a:t>
            </a:r>
          </a:p>
          <a:p>
            <a:pPr marL="285750" indent="-285750" algn="just">
              <a:buFont typeface="Arial" panose="020B0604020202020204" pitchFamily="34" charset="0"/>
              <a:buChar char="•"/>
            </a:pPr>
            <a:endParaRPr lang="es-PY" sz="1600" dirty="0"/>
          </a:p>
          <a:p>
            <a:pPr marL="285750" indent="-285750" algn="just">
              <a:buFont typeface="Arial" panose="020B0604020202020204" pitchFamily="34" charset="0"/>
              <a:buChar char="•"/>
            </a:pPr>
            <a:r>
              <a:rPr lang="es-PY" sz="1600" dirty="0"/>
              <a:t>Por el lado del comercio exterior, las proyecciones para el 2022 en cuanto a las exportaciones se prevé una caída de </a:t>
            </a:r>
            <a:r>
              <a:rPr lang="es-PY" sz="1600" b="1" dirty="0"/>
              <a:t>-2,1% </a:t>
            </a:r>
            <a:r>
              <a:rPr lang="es-PY" sz="1600" dirty="0"/>
              <a:t>y en cuanto a las </a:t>
            </a:r>
            <a:r>
              <a:rPr lang="es-PY" sz="1600" b="1" dirty="0"/>
              <a:t>importaciones</a:t>
            </a:r>
            <a:r>
              <a:rPr lang="es-PY" sz="1600" dirty="0"/>
              <a:t> un crecimiento de </a:t>
            </a:r>
            <a:r>
              <a:rPr lang="es-PY" sz="1600" b="1" dirty="0"/>
              <a:t>2,2%.</a:t>
            </a:r>
          </a:p>
          <a:p>
            <a:pPr algn="just"/>
            <a:endParaRPr lang="es-MX" sz="1600" dirty="0"/>
          </a:p>
        </p:txBody>
      </p:sp>
      <p:sp>
        <p:nvSpPr>
          <p:cNvPr id="13" name="CuadroTexto 12">
            <a:extLst>
              <a:ext uri="{FF2B5EF4-FFF2-40B4-BE49-F238E27FC236}">
                <a16:creationId xmlns:a16="http://schemas.microsoft.com/office/drawing/2014/main" id="{D3179954-63EB-4D23-9486-5276E0F18AEC}"/>
              </a:ext>
            </a:extLst>
          </p:cNvPr>
          <p:cNvSpPr txBox="1"/>
          <p:nvPr/>
        </p:nvSpPr>
        <p:spPr>
          <a:xfrm>
            <a:off x="1511450" y="1140468"/>
            <a:ext cx="6408712" cy="369332"/>
          </a:xfrm>
          <a:prstGeom prst="rect">
            <a:avLst/>
          </a:prstGeom>
          <a:noFill/>
        </p:spPr>
        <p:txBody>
          <a:bodyPr wrap="square" rtlCol="0">
            <a:spAutoFit/>
          </a:bodyPr>
          <a:lstStyle/>
          <a:p>
            <a:pPr algn="ctr"/>
            <a:r>
              <a:rPr lang="pt-BR" b="1" dirty="0">
                <a:solidFill>
                  <a:srgbClr val="000066"/>
                </a:solidFill>
                <a:latin typeface="Arial Black" panose="020B0A04020102020204" pitchFamily="34" charset="0"/>
              </a:rPr>
              <a:t>Contexto económico mundial, regional e interno </a:t>
            </a:r>
          </a:p>
        </p:txBody>
      </p:sp>
      <p:sp>
        <p:nvSpPr>
          <p:cNvPr id="8" name="Rectángulo 7">
            <a:extLst>
              <a:ext uri="{FF2B5EF4-FFF2-40B4-BE49-F238E27FC236}">
                <a16:creationId xmlns:a16="http://schemas.microsoft.com/office/drawing/2014/main" id="{FC3DDA53-6A6B-4C65-8F38-49BBE561701D}"/>
              </a:ext>
            </a:extLst>
          </p:cNvPr>
          <p:cNvSpPr/>
          <p:nvPr/>
        </p:nvSpPr>
        <p:spPr>
          <a:xfrm>
            <a:off x="683568" y="6409147"/>
            <a:ext cx="1762021" cy="261290"/>
          </a:xfrm>
          <a:prstGeom prst="rect">
            <a:avLst/>
          </a:prstGeom>
        </p:spPr>
        <p:txBody>
          <a:bodyPr wrap="none">
            <a:spAutoFit/>
          </a:bodyPr>
          <a:lstStyle/>
          <a:p>
            <a:pPr algn="just">
              <a:lnSpc>
                <a:spcPct val="107000"/>
              </a:lnSpc>
              <a:spcAft>
                <a:spcPts val="800"/>
              </a:spcAft>
            </a:pPr>
            <a:r>
              <a:rPr lang="es-PY" sz="1100" b="1" dirty="0">
                <a:latin typeface="Times New Roman" panose="02020603050405020304" pitchFamily="18" charset="0"/>
                <a:ea typeface="Calibri" panose="020F0502020204030204" pitchFamily="34" charset="0"/>
                <a:cs typeface="Times New Roman" panose="02020603050405020304" pitchFamily="18" charset="0"/>
              </a:rPr>
              <a:t>Fuente: </a:t>
            </a:r>
            <a:r>
              <a:rPr lang="es-PY" sz="1100" dirty="0">
                <a:latin typeface="Times New Roman" panose="02020603050405020304" pitchFamily="18" charset="0"/>
                <a:ea typeface="Calibri" panose="020F0502020204030204" pitchFamily="34" charset="0"/>
                <a:cs typeface="Times New Roman" panose="02020603050405020304" pitchFamily="18" charset="0"/>
              </a:rPr>
              <a:t> FMI, BCP, BCRA</a:t>
            </a:r>
          </a:p>
        </p:txBody>
      </p:sp>
    </p:spTree>
    <p:extLst>
      <p:ext uri="{BB962C8B-B14F-4D97-AF65-F5344CB8AC3E}">
        <p14:creationId xmlns:p14="http://schemas.microsoft.com/office/powerpoint/2010/main" val="28981641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108520" y="1556792"/>
            <a:ext cx="9144000" cy="108011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PY"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Recaudación aduanera</a:t>
            </a:r>
          </a:p>
        </p:txBody>
      </p:sp>
    </p:spTree>
    <p:extLst>
      <p:ext uri="{BB962C8B-B14F-4D97-AF65-F5344CB8AC3E}">
        <p14:creationId xmlns:p14="http://schemas.microsoft.com/office/powerpoint/2010/main" val="29076345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10" name="Rectángulo 9"/>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F142BD1F-CECC-46FA-AFBF-8FDAB0B730F6}"/>
              </a:ext>
            </a:extLst>
          </p:cNvPr>
          <p:cNvSpPr txBox="1"/>
          <p:nvPr/>
        </p:nvSpPr>
        <p:spPr>
          <a:xfrm>
            <a:off x="494228" y="6453336"/>
            <a:ext cx="3796139" cy="276999"/>
          </a:xfrm>
          <a:prstGeom prst="rect">
            <a:avLst/>
          </a:prstGeom>
          <a:noFill/>
        </p:spPr>
        <p:txBody>
          <a:bodyPr wrap="square" rtlCol="0">
            <a:spAutoFit/>
          </a:bodyPr>
          <a:lstStyle/>
          <a:p>
            <a:r>
              <a:rPr lang="es-PY" sz="1200" b="1" dirty="0">
                <a:cs typeface="Times New Roman" panose="02020603050405020304" pitchFamily="18" charset="0"/>
              </a:rPr>
              <a:t>Fuentes: </a:t>
            </a:r>
            <a:r>
              <a:rPr lang="es-PY" sz="1200" dirty="0">
                <a:cs typeface="Times New Roman" panose="02020603050405020304" pitchFamily="18" charset="0"/>
              </a:rPr>
              <a:t>Dirección TIC – SOFIA, Anexo estadístico – BCP</a:t>
            </a:r>
            <a:endParaRPr lang="en-US" sz="1200" dirty="0">
              <a:cs typeface="Times New Roman" panose="02020603050405020304" pitchFamily="18" charset="0"/>
            </a:endParaRPr>
          </a:p>
        </p:txBody>
      </p:sp>
      <p:sp>
        <p:nvSpPr>
          <p:cNvPr id="13" name="CuadroTexto 12">
            <a:extLst>
              <a:ext uri="{FF2B5EF4-FFF2-40B4-BE49-F238E27FC236}">
                <a16:creationId xmlns:a16="http://schemas.microsoft.com/office/drawing/2014/main" id="{EE6DD6C9-D901-410E-BDE8-3C0ED1752B9D}"/>
              </a:ext>
            </a:extLst>
          </p:cNvPr>
          <p:cNvSpPr txBox="1"/>
          <p:nvPr/>
        </p:nvSpPr>
        <p:spPr>
          <a:xfrm>
            <a:off x="971600" y="1200655"/>
            <a:ext cx="6965827" cy="400110"/>
          </a:xfrm>
          <a:prstGeom prst="rect">
            <a:avLst/>
          </a:prstGeom>
          <a:noFill/>
        </p:spPr>
        <p:txBody>
          <a:bodyPr wrap="square" rtlCol="0">
            <a:spAutoFit/>
          </a:bodyPr>
          <a:lstStyle/>
          <a:p>
            <a:pPr algn="ctr"/>
            <a:r>
              <a:rPr lang="es-PY" sz="2000" b="1" dirty="0">
                <a:solidFill>
                  <a:srgbClr val="000066"/>
                </a:solidFill>
                <a:latin typeface="Arial Black" panose="020B0A04020102020204" pitchFamily="34" charset="0"/>
              </a:rPr>
              <a:t>Comportamiento Económico y Recaudación</a:t>
            </a:r>
            <a:endParaRPr lang="es-PY" sz="1400" dirty="0">
              <a:solidFill>
                <a:srgbClr val="000066"/>
              </a:solidFill>
              <a:latin typeface="Calibri" panose="020F0502020204030204" pitchFamily="34" charset="0"/>
              <a:cs typeface="Calibri" panose="020F0502020204030204" pitchFamily="34" charset="0"/>
            </a:endParaRPr>
          </a:p>
        </p:txBody>
      </p:sp>
      <p:pic>
        <p:nvPicPr>
          <p:cNvPr id="8" name="Imagen 7">
            <a:extLst>
              <a:ext uri="{FF2B5EF4-FFF2-40B4-BE49-F238E27FC236}">
                <a16:creationId xmlns:a16="http://schemas.microsoft.com/office/drawing/2014/main" id="{CBD2B093-0EEF-4530-AF9A-B827FED3E494}"/>
              </a:ext>
            </a:extLst>
          </p:cNvPr>
          <p:cNvPicPr>
            <a:picLocks noChangeAspect="1"/>
          </p:cNvPicPr>
          <p:nvPr/>
        </p:nvPicPr>
        <p:blipFill>
          <a:blip r:embed="rId3"/>
          <a:stretch>
            <a:fillRect/>
          </a:stretch>
        </p:blipFill>
        <p:spPr>
          <a:xfrm>
            <a:off x="296186" y="2420888"/>
            <a:ext cx="8847814" cy="4032448"/>
          </a:xfrm>
          <a:prstGeom prst="rect">
            <a:avLst/>
          </a:prstGeom>
        </p:spPr>
      </p:pic>
      <p:sp>
        <p:nvSpPr>
          <p:cNvPr id="9" name="CuadroTexto 8">
            <a:extLst>
              <a:ext uri="{FF2B5EF4-FFF2-40B4-BE49-F238E27FC236}">
                <a16:creationId xmlns:a16="http://schemas.microsoft.com/office/drawing/2014/main" id="{A1694D83-A889-4EBB-B7C8-2E1B592783D2}"/>
              </a:ext>
            </a:extLst>
          </p:cNvPr>
          <p:cNvSpPr txBox="1"/>
          <p:nvPr/>
        </p:nvSpPr>
        <p:spPr>
          <a:xfrm>
            <a:off x="472524" y="1600765"/>
            <a:ext cx="8275520" cy="923330"/>
          </a:xfrm>
          <a:prstGeom prst="rect">
            <a:avLst/>
          </a:prstGeom>
          <a:noFill/>
        </p:spPr>
        <p:txBody>
          <a:bodyPr wrap="square" rtlCol="0">
            <a:spAutoFit/>
          </a:bodyPr>
          <a:lstStyle/>
          <a:p>
            <a:pPr algn="ctr"/>
            <a:r>
              <a:rPr lang="en-US" b="1" dirty="0" err="1"/>
              <a:t>Comportamiento</a:t>
            </a:r>
            <a:r>
              <a:rPr lang="en-US" b="1" dirty="0"/>
              <a:t> de la </a:t>
            </a:r>
            <a:r>
              <a:rPr lang="en-US" b="1" dirty="0" err="1"/>
              <a:t>Recaudación</a:t>
            </a:r>
            <a:r>
              <a:rPr lang="en-US" b="1" dirty="0"/>
              <a:t> DNA y </a:t>
            </a:r>
            <a:r>
              <a:rPr lang="en-US" b="1" dirty="0" err="1"/>
              <a:t>el</a:t>
            </a:r>
            <a:r>
              <a:rPr lang="en-US" b="1" dirty="0"/>
              <a:t> </a:t>
            </a:r>
            <a:r>
              <a:rPr lang="en-US" b="1" dirty="0" err="1"/>
              <a:t>Indicador</a:t>
            </a:r>
            <a:r>
              <a:rPr lang="en-US" b="1" dirty="0"/>
              <a:t> </a:t>
            </a:r>
            <a:r>
              <a:rPr lang="en-US" b="1" dirty="0" err="1"/>
              <a:t>Mensual</a:t>
            </a:r>
            <a:r>
              <a:rPr lang="en-US" b="1" dirty="0"/>
              <a:t> de la </a:t>
            </a:r>
            <a:r>
              <a:rPr lang="en-US" b="1" dirty="0" err="1"/>
              <a:t>Actividad</a:t>
            </a:r>
            <a:r>
              <a:rPr lang="en-US" b="1" dirty="0"/>
              <a:t> </a:t>
            </a:r>
            <a:r>
              <a:rPr lang="en-US" b="1" dirty="0" err="1"/>
              <a:t>Económica</a:t>
            </a:r>
            <a:r>
              <a:rPr lang="en-US" b="1" dirty="0"/>
              <a:t> del Paraguay (IMAEP)</a:t>
            </a:r>
          </a:p>
          <a:p>
            <a:pPr algn="ctr"/>
            <a:r>
              <a:rPr lang="en-US" b="1" dirty="0"/>
              <a:t>Ene-2020 a </a:t>
            </a:r>
            <a:r>
              <a:rPr lang="en-US" b="1" dirty="0" err="1"/>
              <a:t>Dic</a:t>
            </a:r>
            <a:r>
              <a:rPr lang="en-US" b="1" dirty="0"/>
              <a:t>- 2021</a:t>
            </a:r>
          </a:p>
        </p:txBody>
      </p:sp>
    </p:spTree>
    <p:extLst>
      <p:ext uri="{BB962C8B-B14F-4D97-AF65-F5344CB8AC3E}">
        <p14:creationId xmlns:p14="http://schemas.microsoft.com/office/powerpoint/2010/main" val="348017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10" name="Rectángulo 9"/>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20" name="CuadroTexto 19">
            <a:extLst>
              <a:ext uri="{FF2B5EF4-FFF2-40B4-BE49-F238E27FC236}">
                <a16:creationId xmlns:a16="http://schemas.microsoft.com/office/drawing/2014/main" id="{F142BD1F-CECC-46FA-AFBF-8FDAB0B730F6}"/>
              </a:ext>
            </a:extLst>
          </p:cNvPr>
          <p:cNvSpPr txBox="1"/>
          <p:nvPr/>
        </p:nvSpPr>
        <p:spPr>
          <a:xfrm>
            <a:off x="494228" y="6453336"/>
            <a:ext cx="3796139" cy="276999"/>
          </a:xfrm>
          <a:prstGeom prst="rect">
            <a:avLst/>
          </a:prstGeom>
          <a:noFill/>
        </p:spPr>
        <p:txBody>
          <a:bodyPr wrap="square" rtlCol="0">
            <a:spAutoFit/>
          </a:bodyPr>
          <a:lstStyle/>
          <a:p>
            <a:r>
              <a:rPr lang="es-PY" sz="1200" b="1" dirty="0">
                <a:cs typeface="Times New Roman" panose="02020603050405020304" pitchFamily="18" charset="0"/>
              </a:rPr>
              <a:t>Fuentes: </a:t>
            </a:r>
            <a:r>
              <a:rPr lang="es-PY" sz="1200" dirty="0">
                <a:cs typeface="Times New Roman" panose="02020603050405020304" pitchFamily="18" charset="0"/>
              </a:rPr>
              <a:t>Dirección TIC – SOFIA, Anexo estadístico – BCP</a:t>
            </a:r>
            <a:endParaRPr lang="en-US" sz="1200" dirty="0">
              <a:cs typeface="Times New Roman" panose="02020603050405020304" pitchFamily="18" charset="0"/>
            </a:endParaRPr>
          </a:p>
        </p:txBody>
      </p:sp>
      <p:sp>
        <p:nvSpPr>
          <p:cNvPr id="13" name="CuadroTexto 12">
            <a:extLst>
              <a:ext uri="{FF2B5EF4-FFF2-40B4-BE49-F238E27FC236}">
                <a16:creationId xmlns:a16="http://schemas.microsoft.com/office/drawing/2014/main" id="{EE6DD6C9-D901-410E-BDE8-3C0ED1752B9D}"/>
              </a:ext>
            </a:extLst>
          </p:cNvPr>
          <p:cNvSpPr txBox="1"/>
          <p:nvPr/>
        </p:nvSpPr>
        <p:spPr>
          <a:xfrm>
            <a:off x="971600" y="1200655"/>
            <a:ext cx="6965827" cy="400110"/>
          </a:xfrm>
          <a:prstGeom prst="rect">
            <a:avLst/>
          </a:prstGeom>
          <a:noFill/>
        </p:spPr>
        <p:txBody>
          <a:bodyPr wrap="square" rtlCol="0">
            <a:spAutoFit/>
          </a:bodyPr>
          <a:lstStyle/>
          <a:p>
            <a:pPr algn="ctr"/>
            <a:r>
              <a:rPr lang="es-PY" sz="2000" b="1" dirty="0">
                <a:solidFill>
                  <a:srgbClr val="000066"/>
                </a:solidFill>
                <a:latin typeface="Arial Black" panose="020B0A04020102020204" pitchFamily="34" charset="0"/>
              </a:rPr>
              <a:t>Comportamiento Económico y Recaudación</a:t>
            </a:r>
            <a:endParaRPr lang="es-PY" sz="1400" dirty="0">
              <a:solidFill>
                <a:srgbClr val="000066"/>
              </a:solidFill>
              <a:latin typeface="Calibri" panose="020F0502020204030204" pitchFamily="34" charset="0"/>
              <a:cs typeface="Calibri" panose="020F0502020204030204" pitchFamily="34" charset="0"/>
            </a:endParaRPr>
          </a:p>
        </p:txBody>
      </p:sp>
      <p:sp>
        <p:nvSpPr>
          <p:cNvPr id="9" name="CuadroTexto 8">
            <a:extLst>
              <a:ext uri="{FF2B5EF4-FFF2-40B4-BE49-F238E27FC236}">
                <a16:creationId xmlns:a16="http://schemas.microsoft.com/office/drawing/2014/main" id="{A1694D83-A889-4EBB-B7C8-2E1B592783D2}"/>
              </a:ext>
            </a:extLst>
          </p:cNvPr>
          <p:cNvSpPr txBox="1"/>
          <p:nvPr/>
        </p:nvSpPr>
        <p:spPr>
          <a:xfrm>
            <a:off x="472524" y="1600765"/>
            <a:ext cx="8275520" cy="646331"/>
          </a:xfrm>
          <a:prstGeom prst="rect">
            <a:avLst/>
          </a:prstGeom>
          <a:noFill/>
        </p:spPr>
        <p:txBody>
          <a:bodyPr wrap="square" rtlCol="0">
            <a:spAutoFit/>
          </a:bodyPr>
          <a:lstStyle/>
          <a:p>
            <a:pPr algn="ctr"/>
            <a:r>
              <a:rPr lang="en-US" b="1" dirty="0" err="1"/>
              <a:t>Comportamiento</a:t>
            </a:r>
            <a:r>
              <a:rPr lang="en-US" b="1" dirty="0"/>
              <a:t> de la </a:t>
            </a:r>
            <a:r>
              <a:rPr lang="en-US" b="1" dirty="0" err="1"/>
              <a:t>Recaudación</a:t>
            </a:r>
            <a:r>
              <a:rPr lang="en-US" b="1" dirty="0"/>
              <a:t> DNA y </a:t>
            </a:r>
            <a:r>
              <a:rPr lang="en-US" b="1" dirty="0" err="1"/>
              <a:t>Estimador</a:t>
            </a:r>
            <a:r>
              <a:rPr lang="en-US" b="1" dirty="0"/>
              <a:t> </a:t>
            </a:r>
            <a:r>
              <a:rPr lang="en-US" b="1" dirty="0" err="1"/>
              <a:t>Cifras</a:t>
            </a:r>
            <a:r>
              <a:rPr lang="en-US" b="1" dirty="0"/>
              <a:t> de </a:t>
            </a:r>
            <a:r>
              <a:rPr lang="en-US" b="1" dirty="0" err="1"/>
              <a:t>Negocios</a:t>
            </a:r>
            <a:r>
              <a:rPr lang="en-US" b="1" dirty="0"/>
              <a:t> (ECN)</a:t>
            </a:r>
          </a:p>
          <a:p>
            <a:pPr algn="ctr"/>
            <a:r>
              <a:rPr lang="en-US" b="1" dirty="0"/>
              <a:t>Ene-2020 a </a:t>
            </a:r>
            <a:r>
              <a:rPr lang="en-US" b="1" dirty="0" err="1"/>
              <a:t>Dic</a:t>
            </a:r>
            <a:r>
              <a:rPr lang="en-US" b="1" dirty="0"/>
              <a:t>- 2021</a:t>
            </a:r>
          </a:p>
        </p:txBody>
      </p:sp>
      <p:pic>
        <p:nvPicPr>
          <p:cNvPr id="11" name="Imagen 10">
            <a:extLst>
              <a:ext uri="{FF2B5EF4-FFF2-40B4-BE49-F238E27FC236}">
                <a16:creationId xmlns:a16="http://schemas.microsoft.com/office/drawing/2014/main" id="{5596D886-E68D-47F5-8684-0627E29453FE}"/>
              </a:ext>
            </a:extLst>
          </p:cNvPr>
          <p:cNvPicPr>
            <a:picLocks noChangeAspect="1"/>
          </p:cNvPicPr>
          <p:nvPr/>
        </p:nvPicPr>
        <p:blipFill>
          <a:blip r:embed="rId3"/>
          <a:stretch>
            <a:fillRect/>
          </a:stretch>
        </p:blipFill>
        <p:spPr>
          <a:xfrm>
            <a:off x="223954" y="2187846"/>
            <a:ext cx="8920046" cy="4265490"/>
          </a:xfrm>
          <a:prstGeom prst="rect">
            <a:avLst/>
          </a:prstGeom>
        </p:spPr>
      </p:pic>
    </p:spTree>
    <p:extLst>
      <p:ext uri="{BB962C8B-B14F-4D97-AF65-F5344CB8AC3E}">
        <p14:creationId xmlns:p14="http://schemas.microsoft.com/office/powerpoint/2010/main" val="7566770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535184" y="1071402"/>
            <a:ext cx="6264696" cy="369332"/>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Mejor Recaudación Acumulada por Año</a:t>
            </a:r>
          </a:p>
        </p:txBody>
      </p:sp>
      <p:pic>
        <p:nvPicPr>
          <p:cNvPr id="6"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9" name="Rectángulo 8"/>
          <p:cNvSpPr/>
          <p:nvPr/>
        </p:nvSpPr>
        <p:spPr>
          <a:xfrm>
            <a:off x="485505" y="6453336"/>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2" name="CuadroTexto 1"/>
          <p:cNvSpPr txBox="1"/>
          <p:nvPr/>
        </p:nvSpPr>
        <p:spPr>
          <a:xfrm>
            <a:off x="442138" y="1389632"/>
            <a:ext cx="8352928" cy="1477328"/>
          </a:xfrm>
          <a:prstGeom prst="rect">
            <a:avLst/>
          </a:prstGeom>
          <a:noFill/>
        </p:spPr>
        <p:txBody>
          <a:bodyPr wrap="square" rtlCol="0">
            <a:spAutoFit/>
          </a:bodyPr>
          <a:lstStyle/>
          <a:p>
            <a:pPr algn="just"/>
            <a:r>
              <a:rPr lang="es-PY" dirty="0"/>
              <a:t>Al cierre del año 2021, en términos acumulados, los ingresos aduaneros alcanzaron la cifra de ₲ 12.098 mil millones, implicando un superávit de </a:t>
            </a:r>
            <a:r>
              <a:rPr lang="es-PY" b="1" dirty="0"/>
              <a:t>26,3%</a:t>
            </a:r>
            <a:r>
              <a:rPr lang="es-PY" dirty="0"/>
              <a:t> por encima del ingreso registrado en el año 2020 (más de 9,5 billones de guaraníes) representando en términos absolutos un superávit de más de 2,5 billones de guaraníes.</a:t>
            </a:r>
            <a:r>
              <a:rPr lang="es-MX" dirty="0"/>
              <a:t> recaudación superior al periodo </a:t>
            </a:r>
            <a:r>
              <a:rPr lang="es-MX" dirty="0" err="1"/>
              <a:t>pre-pandémico</a:t>
            </a:r>
            <a:r>
              <a:rPr lang="es-MX" dirty="0"/>
              <a:t>.</a:t>
            </a:r>
            <a:endParaRPr lang="es-PY" dirty="0"/>
          </a:p>
        </p:txBody>
      </p:sp>
      <p:sp>
        <p:nvSpPr>
          <p:cNvPr id="4" name="CuadroTexto 3">
            <a:extLst>
              <a:ext uri="{FF2B5EF4-FFF2-40B4-BE49-F238E27FC236}">
                <a16:creationId xmlns:a16="http://schemas.microsoft.com/office/drawing/2014/main" id="{166C114E-E4C6-498D-A3C7-B4DB8E771D47}"/>
              </a:ext>
            </a:extLst>
          </p:cNvPr>
          <p:cNvSpPr txBox="1"/>
          <p:nvPr/>
        </p:nvSpPr>
        <p:spPr>
          <a:xfrm>
            <a:off x="-28160" y="2892802"/>
            <a:ext cx="8812954" cy="584775"/>
          </a:xfrm>
          <a:prstGeom prst="rect">
            <a:avLst/>
          </a:prstGeom>
          <a:noFill/>
        </p:spPr>
        <p:txBody>
          <a:bodyPr wrap="square" rtlCol="0">
            <a:spAutoFit/>
          </a:bodyPr>
          <a:lstStyle/>
          <a:p>
            <a:pPr algn="ctr"/>
            <a:r>
              <a:rPr lang="es-PY" sz="1600" b="1" dirty="0"/>
              <a:t>Top 5 de Mejor Recaudación Acumulada por Año</a:t>
            </a:r>
          </a:p>
          <a:p>
            <a:pPr algn="ctr"/>
            <a:r>
              <a:rPr lang="es-PY" sz="1600" b="1" dirty="0"/>
              <a:t>Miles de millones de ₲</a:t>
            </a:r>
          </a:p>
        </p:txBody>
      </p:sp>
      <p:pic>
        <p:nvPicPr>
          <p:cNvPr id="3" name="Imagen 2">
            <a:extLst>
              <a:ext uri="{FF2B5EF4-FFF2-40B4-BE49-F238E27FC236}">
                <a16:creationId xmlns:a16="http://schemas.microsoft.com/office/drawing/2014/main" id="{75135528-2063-4963-81BD-1DA3FB443D7C}"/>
              </a:ext>
            </a:extLst>
          </p:cNvPr>
          <p:cNvPicPr>
            <a:picLocks noChangeAspect="1"/>
          </p:cNvPicPr>
          <p:nvPr/>
        </p:nvPicPr>
        <p:blipFill>
          <a:blip r:embed="rId3"/>
          <a:stretch>
            <a:fillRect/>
          </a:stretch>
        </p:blipFill>
        <p:spPr>
          <a:xfrm>
            <a:off x="31140" y="3227943"/>
            <a:ext cx="9002587" cy="2426412"/>
          </a:xfrm>
          <a:prstGeom prst="rect">
            <a:avLst/>
          </a:prstGeom>
        </p:spPr>
      </p:pic>
      <p:pic>
        <p:nvPicPr>
          <p:cNvPr id="7" name="Imagen 6">
            <a:extLst>
              <a:ext uri="{FF2B5EF4-FFF2-40B4-BE49-F238E27FC236}">
                <a16:creationId xmlns:a16="http://schemas.microsoft.com/office/drawing/2014/main" id="{87FFDE0B-D470-4F9A-A7EB-D75F93415CEB}"/>
              </a:ext>
            </a:extLst>
          </p:cNvPr>
          <p:cNvPicPr>
            <a:picLocks noChangeAspect="1"/>
          </p:cNvPicPr>
          <p:nvPr/>
        </p:nvPicPr>
        <p:blipFill>
          <a:blip r:embed="rId4"/>
          <a:stretch>
            <a:fillRect/>
          </a:stretch>
        </p:blipFill>
        <p:spPr>
          <a:xfrm>
            <a:off x="2330867" y="5608851"/>
            <a:ext cx="4482266" cy="844485"/>
          </a:xfrm>
          <a:prstGeom prst="rect">
            <a:avLst/>
          </a:prstGeom>
        </p:spPr>
      </p:pic>
    </p:spTree>
    <p:extLst>
      <p:ext uri="{BB962C8B-B14F-4D97-AF65-F5344CB8AC3E}">
        <p14:creationId xmlns:p14="http://schemas.microsoft.com/office/powerpoint/2010/main" val="9454794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635294" y="1173635"/>
            <a:ext cx="8329194" cy="369332"/>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Mejor Recaudación </a:t>
            </a:r>
            <a:r>
              <a:rPr lang="es-PY" b="1" u="sng" dirty="0">
                <a:solidFill>
                  <a:srgbClr val="000066"/>
                </a:solidFill>
                <a:latin typeface="Arial Black" panose="020B0A04020102020204" pitchFamily="34" charset="0"/>
              </a:rPr>
              <a:t>Promedio</a:t>
            </a:r>
            <a:r>
              <a:rPr lang="es-PY" b="1" dirty="0">
                <a:solidFill>
                  <a:srgbClr val="000066"/>
                </a:solidFill>
                <a:latin typeface="Arial Black" panose="020B0A04020102020204" pitchFamily="34" charset="0"/>
              </a:rPr>
              <a:t> Diaria de todos los tiempos</a:t>
            </a:r>
          </a:p>
        </p:txBody>
      </p:sp>
      <p:pic>
        <p:nvPicPr>
          <p:cNvPr id="6"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9" name="Rectángulo 8"/>
          <p:cNvSpPr/>
          <p:nvPr/>
        </p:nvSpPr>
        <p:spPr>
          <a:xfrm>
            <a:off x="845888" y="6309319"/>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2" name="CuadroTexto 1"/>
          <p:cNvSpPr txBox="1"/>
          <p:nvPr/>
        </p:nvSpPr>
        <p:spPr>
          <a:xfrm>
            <a:off x="395536" y="1542967"/>
            <a:ext cx="8352928" cy="1200329"/>
          </a:xfrm>
          <a:prstGeom prst="rect">
            <a:avLst/>
          </a:prstGeom>
          <a:noFill/>
        </p:spPr>
        <p:txBody>
          <a:bodyPr wrap="square" rtlCol="0">
            <a:spAutoFit/>
          </a:bodyPr>
          <a:lstStyle/>
          <a:p>
            <a:pPr algn="just"/>
            <a:r>
              <a:rPr lang="es-PY" dirty="0"/>
              <a:t>Cabe destacar que, se ha alcanzado el mayor promedio de recaudación promedio diaria, el cual ha registrado un incremento de ₲ 49.946 millones en diciembre del año 2020 a ₲ 61.679 millones en diciembre de 2021, señalando un incremento interanual del </a:t>
            </a:r>
            <a:r>
              <a:rPr lang="es-PY" b="1" dirty="0"/>
              <a:t>23,5%.</a:t>
            </a:r>
          </a:p>
        </p:txBody>
      </p:sp>
      <p:pic>
        <p:nvPicPr>
          <p:cNvPr id="11" name="Imagen 10">
            <a:extLst>
              <a:ext uri="{FF2B5EF4-FFF2-40B4-BE49-F238E27FC236}">
                <a16:creationId xmlns:a16="http://schemas.microsoft.com/office/drawing/2014/main" id="{81C01A2B-E4B6-4112-9BDE-C77E50CB1DC0}"/>
              </a:ext>
            </a:extLst>
          </p:cNvPr>
          <p:cNvPicPr>
            <a:picLocks noChangeAspect="1"/>
          </p:cNvPicPr>
          <p:nvPr/>
        </p:nvPicPr>
        <p:blipFill>
          <a:blip r:embed="rId3"/>
          <a:stretch>
            <a:fillRect/>
          </a:stretch>
        </p:blipFill>
        <p:spPr>
          <a:xfrm>
            <a:off x="2945245" y="2661510"/>
            <a:ext cx="3400484" cy="3456296"/>
          </a:xfrm>
          <a:prstGeom prst="rect">
            <a:avLst/>
          </a:prstGeom>
        </p:spPr>
      </p:pic>
    </p:spTree>
    <p:extLst>
      <p:ext uri="{BB962C8B-B14F-4D97-AF65-F5344CB8AC3E}">
        <p14:creationId xmlns:p14="http://schemas.microsoft.com/office/powerpoint/2010/main" val="38444548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535184" y="1173635"/>
            <a:ext cx="6264696" cy="369332"/>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Mejor Recaudación Diaria en Gs.</a:t>
            </a:r>
          </a:p>
        </p:txBody>
      </p:sp>
      <p:pic>
        <p:nvPicPr>
          <p:cNvPr id="6"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9" name="Rectángulo 8"/>
          <p:cNvSpPr/>
          <p:nvPr/>
        </p:nvSpPr>
        <p:spPr>
          <a:xfrm>
            <a:off x="845888" y="6309319"/>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2" name="CuadroTexto 1"/>
          <p:cNvSpPr txBox="1"/>
          <p:nvPr/>
        </p:nvSpPr>
        <p:spPr>
          <a:xfrm>
            <a:off x="395536" y="1481406"/>
            <a:ext cx="8352928" cy="1200329"/>
          </a:xfrm>
          <a:prstGeom prst="rect">
            <a:avLst/>
          </a:prstGeom>
          <a:noFill/>
        </p:spPr>
        <p:txBody>
          <a:bodyPr wrap="square" rtlCol="0">
            <a:spAutoFit/>
          </a:bodyPr>
          <a:lstStyle/>
          <a:p>
            <a:pPr algn="just"/>
            <a:r>
              <a:rPr lang="es-PY" dirty="0"/>
              <a:t>De la misma manera, también se ha logrado récord en términos de recaudación diaria, alcanzando el día 15 de diciembre una recaudación de Gs. 98.378 millones. Del top 10 de recaudaciones diarias, 8 se han registrado en el periodo de gestión 2019 - 2021.</a:t>
            </a:r>
            <a:endParaRPr lang="es-PY" b="1" dirty="0"/>
          </a:p>
        </p:txBody>
      </p:sp>
      <p:pic>
        <p:nvPicPr>
          <p:cNvPr id="3" name="Imagen 2">
            <a:extLst>
              <a:ext uri="{FF2B5EF4-FFF2-40B4-BE49-F238E27FC236}">
                <a16:creationId xmlns:a16="http://schemas.microsoft.com/office/drawing/2014/main" id="{03416D17-FBD4-4DBA-9BFD-9930BDCC657D}"/>
              </a:ext>
            </a:extLst>
          </p:cNvPr>
          <p:cNvPicPr>
            <a:picLocks noChangeAspect="1"/>
          </p:cNvPicPr>
          <p:nvPr/>
        </p:nvPicPr>
        <p:blipFill>
          <a:blip r:embed="rId3"/>
          <a:stretch>
            <a:fillRect/>
          </a:stretch>
        </p:blipFill>
        <p:spPr>
          <a:xfrm>
            <a:off x="2386881" y="2677507"/>
            <a:ext cx="4824536" cy="3564625"/>
          </a:xfrm>
          <a:prstGeom prst="rect">
            <a:avLst/>
          </a:prstGeom>
        </p:spPr>
      </p:pic>
    </p:spTree>
    <p:extLst>
      <p:ext uri="{BB962C8B-B14F-4D97-AF65-F5344CB8AC3E}">
        <p14:creationId xmlns:p14="http://schemas.microsoft.com/office/powerpoint/2010/main" val="41427092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2" name="CuadroTexto 1"/>
          <p:cNvSpPr txBox="1"/>
          <p:nvPr/>
        </p:nvSpPr>
        <p:spPr>
          <a:xfrm>
            <a:off x="419946" y="1469688"/>
            <a:ext cx="8219939" cy="1200329"/>
          </a:xfrm>
          <a:prstGeom prst="rect">
            <a:avLst/>
          </a:prstGeom>
          <a:noFill/>
        </p:spPr>
        <p:txBody>
          <a:bodyPr wrap="square" rtlCol="0">
            <a:spAutoFit/>
          </a:bodyPr>
          <a:lstStyle/>
          <a:p>
            <a:pPr algn="just"/>
            <a:r>
              <a:rPr lang="es-MX" dirty="0"/>
              <a:t>En este mismo contexto, se considera importante mencionar y destacar que el promedio de recaudación mensual registrada por la DNA en el año 2021 fue de más de 1 billón de guaraníes, hecho que constituye también un hito en materia de ingresos aduaneros.</a:t>
            </a:r>
            <a:endParaRPr lang="es-PY" b="1" dirty="0"/>
          </a:p>
        </p:txBody>
      </p:sp>
      <p:sp>
        <p:nvSpPr>
          <p:cNvPr id="12" name="CuadroTexto 11"/>
          <p:cNvSpPr txBox="1"/>
          <p:nvPr/>
        </p:nvSpPr>
        <p:spPr>
          <a:xfrm>
            <a:off x="419946" y="1100356"/>
            <a:ext cx="8219939" cy="369332"/>
          </a:xfrm>
          <a:prstGeom prst="rect">
            <a:avLst/>
          </a:prstGeom>
          <a:noFill/>
        </p:spPr>
        <p:txBody>
          <a:bodyPr wrap="square" rtlCol="0">
            <a:spAutoFit/>
          </a:bodyPr>
          <a:lstStyle>
            <a:defPPr>
              <a:defRPr lang="en-US"/>
            </a:defPPr>
            <a:lvl1pPr algn="ctr">
              <a:defRPr b="1">
                <a:solidFill>
                  <a:srgbClr val="000066"/>
                </a:solidFill>
                <a:latin typeface="Arial Black" panose="020B0A04020102020204" pitchFamily="34" charset="0"/>
              </a:defRPr>
            </a:lvl1pPr>
          </a:lstStyle>
          <a:p>
            <a:r>
              <a:rPr lang="es-PY" dirty="0"/>
              <a:t>Recaudación Mensual en Gs. – Año 2021</a:t>
            </a:r>
          </a:p>
        </p:txBody>
      </p:sp>
      <p:sp>
        <p:nvSpPr>
          <p:cNvPr id="17" name="CuadroTexto 16">
            <a:extLst>
              <a:ext uri="{FF2B5EF4-FFF2-40B4-BE49-F238E27FC236}">
                <a16:creationId xmlns:a16="http://schemas.microsoft.com/office/drawing/2014/main" id="{8DED4943-DCBB-4AF4-9915-C769130942CD}"/>
              </a:ext>
            </a:extLst>
          </p:cNvPr>
          <p:cNvSpPr txBox="1"/>
          <p:nvPr/>
        </p:nvSpPr>
        <p:spPr>
          <a:xfrm>
            <a:off x="1680655" y="2502774"/>
            <a:ext cx="5472188" cy="584775"/>
          </a:xfrm>
          <a:prstGeom prst="rect">
            <a:avLst/>
          </a:prstGeom>
          <a:noFill/>
        </p:spPr>
        <p:txBody>
          <a:bodyPr wrap="square" rtlCol="0">
            <a:spAutoFit/>
          </a:bodyPr>
          <a:lstStyle/>
          <a:p>
            <a:pPr algn="ctr"/>
            <a:r>
              <a:rPr lang="es-PY" sz="1600" b="1" dirty="0"/>
              <a:t>Recaudación Mensual en Gs.</a:t>
            </a:r>
          </a:p>
          <a:p>
            <a:pPr algn="ctr"/>
            <a:r>
              <a:rPr lang="es-PY" sz="1600" b="1" dirty="0"/>
              <a:t>Enero – Diciembre / 2021</a:t>
            </a:r>
          </a:p>
        </p:txBody>
      </p:sp>
      <p:sp>
        <p:nvSpPr>
          <p:cNvPr id="14" name="Rectángulo 13">
            <a:extLst>
              <a:ext uri="{FF2B5EF4-FFF2-40B4-BE49-F238E27FC236}">
                <a16:creationId xmlns:a16="http://schemas.microsoft.com/office/drawing/2014/main" id="{93496CAB-E8BC-4C22-B7EC-892FECD41BA0}"/>
              </a:ext>
            </a:extLst>
          </p:cNvPr>
          <p:cNvSpPr/>
          <p:nvPr/>
        </p:nvSpPr>
        <p:spPr>
          <a:xfrm>
            <a:off x="630977" y="6556510"/>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13" name="Rectángulo 12">
            <a:extLst>
              <a:ext uri="{FF2B5EF4-FFF2-40B4-BE49-F238E27FC236}">
                <a16:creationId xmlns:a16="http://schemas.microsoft.com/office/drawing/2014/main" id="{9D87215A-3ABD-4C50-B128-08EA18DB77A8}"/>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3AFDBC14-0164-4511-B71F-FB9C64D7E26A}"/>
              </a:ext>
            </a:extLst>
          </p:cNvPr>
          <p:cNvPicPr>
            <a:picLocks noChangeAspect="1"/>
          </p:cNvPicPr>
          <p:nvPr/>
        </p:nvPicPr>
        <p:blipFill>
          <a:blip r:embed="rId3"/>
          <a:stretch>
            <a:fillRect/>
          </a:stretch>
        </p:blipFill>
        <p:spPr>
          <a:xfrm>
            <a:off x="295275" y="2618880"/>
            <a:ext cx="8473245" cy="3835693"/>
          </a:xfrm>
          <a:prstGeom prst="rect">
            <a:avLst/>
          </a:prstGeom>
        </p:spPr>
      </p:pic>
    </p:spTree>
    <p:extLst>
      <p:ext uri="{BB962C8B-B14F-4D97-AF65-F5344CB8AC3E}">
        <p14:creationId xmlns:p14="http://schemas.microsoft.com/office/powerpoint/2010/main" val="3971854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a:extLst>
              <a:ext uri="{FF2B5EF4-FFF2-40B4-BE49-F238E27FC236}">
                <a16:creationId xmlns:a16="http://schemas.microsoft.com/office/drawing/2014/main" id="{438A18C2-EA9D-4488-8888-C8830034ACF3}"/>
              </a:ext>
            </a:extLst>
          </p:cNvPr>
          <p:cNvSpPr txBox="1">
            <a:spLocks noChangeArrowheads="1"/>
          </p:cNvSpPr>
          <p:nvPr/>
        </p:nvSpPr>
        <p:spPr bwMode="auto">
          <a:xfrm>
            <a:off x="881066" y="1185456"/>
            <a:ext cx="7291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s-PY" altLang="es-PY" sz="1800" b="1" dirty="0">
                <a:solidFill>
                  <a:srgbClr val="000066"/>
                </a:solidFill>
                <a:latin typeface="Arial Black" panose="020B0A04020102020204" pitchFamily="34" charset="0"/>
                <a:cs typeface="+mn-cs"/>
              </a:rPr>
              <a:t>Asistencias de organismos internacionales</a:t>
            </a:r>
          </a:p>
        </p:txBody>
      </p:sp>
      <p:graphicFrame>
        <p:nvGraphicFramePr>
          <p:cNvPr id="4" name="3 Tabla"/>
          <p:cNvGraphicFramePr>
            <a:graphicFrameLocks noGrp="1"/>
          </p:cNvGraphicFramePr>
          <p:nvPr>
            <p:extLst>
              <p:ext uri="{D42A27DB-BD31-4B8C-83A1-F6EECF244321}">
                <p14:modId xmlns:p14="http://schemas.microsoft.com/office/powerpoint/2010/main" val="2066425520"/>
              </p:ext>
            </p:extLst>
          </p:nvPr>
        </p:nvGraphicFramePr>
        <p:xfrm>
          <a:off x="776265" y="1772816"/>
          <a:ext cx="7500990" cy="3955019"/>
        </p:xfrm>
        <a:graphic>
          <a:graphicData uri="http://schemas.openxmlformats.org/drawingml/2006/table">
            <a:tbl>
              <a:tblPr firstRow="1" bandRow="1">
                <a:tableStyleId>{5C22544A-7EE6-4342-B048-85BDC9FD1C3A}</a:tableStyleId>
              </a:tblPr>
              <a:tblGrid>
                <a:gridCol w="3750495">
                  <a:extLst>
                    <a:ext uri="{9D8B030D-6E8A-4147-A177-3AD203B41FA5}">
                      <a16:colId xmlns:a16="http://schemas.microsoft.com/office/drawing/2014/main" val="20000"/>
                    </a:ext>
                  </a:extLst>
                </a:gridCol>
                <a:gridCol w="3750495">
                  <a:extLst>
                    <a:ext uri="{9D8B030D-6E8A-4147-A177-3AD203B41FA5}">
                      <a16:colId xmlns:a16="http://schemas.microsoft.com/office/drawing/2014/main" val="20001"/>
                    </a:ext>
                  </a:extLst>
                </a:gridCol>
              </a:tblGrid>
              <a:tr h="310234">
                <a:tc>
                  <a:txBody>
                    <a:bodyPr/>
                    <a:lstStyle/>
                    <a:p>
                      <a:pPr algn="ctr"/>
                      <a:r>
                        <a:rPr lang="es-PY" sz="1600" dirty="0"/>
                        <a:t>Organismo</a:t>
                      </a:r>
                    </a:p>
                  </a:txBody>
                  <a:tcPr anchor="ctr">
                    <a:solidFill>
                      <a:srgbClr val="000066"/>
                    </a:solidFill>
                  </a:tcPr>
                </a:tc>
                <a:tc>
                  <a:txBody>
                    <a:bodyPr/>
                    <a:lstStyle/>
                    <a:p>
                      <a:pPr algn="ctr"/>
                      <a:r>
                        <a:rPr lang="es-PY" sz="1600" dirty="0"/>
                        <a:t>Temas</a:t>
                      </a:r>
                    </a:p>
                  </a:txBody>
                  <a:tcPr anchor="ctr">
                    <a:solidFill>
                      <a:srgbClr val="000066"/>
                    </a:solidFill>
                  </a:tcPr>
                </a:tc>
                <a:extLst>
                  <a:ext uri="{0D108BD9-81ED-4DB2-BD59-A6C34878D82A}">
                    <a16:rowId xmlns:a16="http://schemas.microsoft.com/office/drawing/2014/main" val="10000"/>
                  </a:ext>
                </a:extLst>
              </a:tr>
              <a:tr h="1507403">
                <a:tc>
                  <a:txBody>
                    <a:bodyPr/>
                    <a:lstStyle/>
                    <a:p>
                      <a:pPr algn="ctr"/>
                      <a:r>
                        <a:rPr lang="es-PY" sz="1600" b="1" dirty="0"/>
                        <a:t>Banco Mundial</a:t>
                      </a:r>
                    </a:p>
                  </a:txBody>
                  <a:tcPr anchor="ctr">
                    <a:solidFill>
                      <a:schemeClr val="accent1">
                        <a:tint val="40000"/>
                        <a:alpha val="60000"/>
                      </a:schemeClr>
                    </a:solidFill>
                  </a:tcPr>
                </a:tc>
                <a:tc>
                  <a:txBody>
                    <a:bodyPr/>
                    <a:lstStyle/>
                    <a:p>
                      <a:pPr marL="285750" indent="-285750">
                        <a:buFont typeface="Arial" panose="020B0604020202020204" pitchFamily="34" charset="0"/>
                        <a:buChar char="•"/>
                      </a:pPr>
                      <a:r>
                        <a:rPr lang="es-PY" sz="1600" baseline="0" dirty="0"/>
                        <a:t>Planificación Estratégica</a:t>
                      </a:r>
                    </a:p>
                    <a:p>
                      <a:pPr marL="285750" indent="-285750">
                        <a:buFont typeface="Arial" panose="020B0604020202020204" pitchFamily="34" charset="0"/>
                        <a:buChar char="•"/>
                      </a:pPr>
                      <a:r>
                        <a:rPr lang="es-PY" sz="1600" baseline="0" dirty="0"/>
                        <a:t>Reforma organizativa estructural</a:t>
                      </a:r>
                    </a:p>
                    <a:p>
                      <a:pPr marL="285750" indent="-285750">
                        <a:buFont typeface="Arial" panose="020B0604020202020204" pitchFamily="34" charset="0"/>
                        <a:buChar char="•"/>
                      </a:pPr>
                      <a:r>
                        <a:rPr lang="es-PY" sz="1600" baseline="0" dirty="0"/>
                        <a:t>Reforma de Recursos Humanos</a:t>
                      </a:r>
                    </a:p>
                    <a:p>
                      <a:pPr marL="285750" indent="-285750">
                        <a:buFont typeface="Arial" panose="020B0604020202020204" pitchFamily="34" charset="0"/>
                        <a:buChar char="•"/>
                      </a:pPr>
                      <a:r>
                        <a:rPr lang="es-PY" sz="1600" baseline="0" dirty="0"/>
                        <a:t>Gestión por Resultados</a:t>
                      </a:r>
                    </a:p>
                    <a:p>
                      <a:pPr marL="285750" indent="-285750">
                        <a:buFont typeface="Arial" panose="020B0604020202020204" pitchFamily="34" charset="0"/>
                        <a:buChar char="•"/>
                      </a:pPr>
                      <a:r>
                        <a:rPr lang="es-PY" sz="1600" baseline="0" dirty="0"/>
                        <a:t>Actualización del Código Aduanero </a:t>
                      </a:r>
                      <a:endParaRPr lang="es-PY" sz="1600" dirty="0"/>
                    </a:p>
                  </a:txBody>
                  <a:tcPr anchor="ctr">
                    <a:solidFill>
                      <a:schemeClr val="accent1">
                        <a:tint val="40000"/>
                        <a:alpha val="60000"/>
                      </a:schemeClr>
                    </a:solidFill>
                  </a:tcPr>
                </a:tc>
                <a:extLst>
                  <a:ext uri="{0D108BD9-81ED-4DB2-BD59-A6C34878D82A}">
                    <a16:rowId xmlns:a16="http://schemas.microsoft.com/office/drawing/2014/main" val="10001"/>
                  </a:ext>
                </a:extLst>
              </a:tr>
              <a:tr h="674615">
                <a:tc>
                  <a:txBody>
                    <a:bodyPr/>
                    <a:lstStyle/>
                    <a:p>
                      <a:pPr algn="ctr"/>
                      <a:r>
                        <a:rPr lang="es-PY" sz="1600" b="1" dirty="0"/>
                        <a:t>Fondo Monetario Internacional</a:t>
                      </a:r>
                    </a:p>
                  </a:txBody>
                  <a:tcPr anchor="ctr">
                    <a:solidFill>
                      <a:schemeClr val="accent1">
                        <a:tint val="20000"/>
                        <a:alpha val="60000"/>
                      </a:schemeClr>
                    </a:solidFill>
                  </a:tcPr>
                </a:tc>
                <a:tc>
                  <a:txBody>
                    <a:bodyPr/>
                    <a:lstStyle/>
                    <a:p>
                      <a:pPr marL="285750" indent="-285750">
                        <a:buFont typeface="Arial" panose="020B0604020202020204" pitchFamily="34" charset="0"/>
                        <a:buChar char="•"/>
                      </a:pPr>
                      <a:r>
                        <a:rPr lang="es-PY" sz="1600" dirty="0"/>
                        <a:t>Gestión Integral de Riesgo</a:t>
                      </a:r>
                    </a:p>
                    <a:p>
                      <a:pPr marL="285750" indent="-285750">
                        <a:buFont typeface="Arial" panose="020B0604020202020204" pitchFamily="34" charset="0"/>
                        <a:buChar char="•"/>
                      </a:pPr>
                      <a:r>
                        <a:rPr lang="es-PY" sz="1600" dirty="0"/>
                        <a:t>Control</a:t>
                      </a:r>
                      <a:r>
                        <a:rPr lang="es-PY" sz="1600" baseline="0" dirty="0"/>
                        <a:t> Posterior</a:t>
                      </a:r>
                      <a:endParaRPr lang="es-PY" sz="1600" dirty="0"/>
                    </a:p>
                  </a:txBody>
                  <a:tcPr anchor="ctr">
                    <a:solidFill>
                      <a:schemeClr val="accent1">
                        <a:tint val="20000"/>
                        <a:alpha val="60000"/>
                      </a:schemeClr>
                    </a:solidFill>
                  </a:tcPr>
                </a:tc>
                <a:extLst>
                  <a:ext uri="{0D108BD9-81ED-4DB2-BD59-A6C34878D82A}">
                    <a16:rowId xmlns:a16="http://schemas.microsoft.com/office/drawing/2014/main" val="10002"/>
                  </a:ext>
                </a:extLst>
              </a:tr>
              <a:tr h="858601">
                <a:tc>
                  <a:txBody>
                    <a:bodyPr/>
                    <a:lstStyle/>
                    <a:p>
                      <a:pPr algn="ctr"/>
                      <a:r>
                        <a:rPr lang="es-PY" sz="1600" b="1" dirty="0"/>
                        <a:t>USAID</a:t>
                      </a:r>
                    </a:p>
                  </a:txBody>
                  <a:tcPr anchor="ctr">
                    <a:solidFill>
                      <a:schemeClr val="accent1">
                        <a:tint val="40000"/>
                        <a:alpha val="60000"/>
                      </a:schemeClr>
                    </a:solidFill>
                  </a:tcPr>
                </a:tc>
                <a:tc>
                  <a:txBody>
                    <a:bodyPr/>
                    <a:lstStyle/>
                    <a:p>
                      <a:pPr marL="285750" indent="-285750">
                        <a:buFont typeface="Arial" panose="020B0604020202020204" pitchFamily="34" charset="0"/>
                        <a:buChar char="•"/>
                      </a:pPr>
                      <a:r>
                        <a:rPr lang="es-PY" sz="1600" dirty="0"/>
                        <a:t>Operador Económico Autorizado</a:t>
                      </a:r>
                    </a:p>
                    <a:p>
                      <a:pPr marL="285750" indent="-285750">
                        <a:buFont typeface="Arial" panose="020B0604020202020204" pitchFamily="34" charset="0"/>
                        <a:buChar char="•"/>
                      </a:pPr>
                      <a:r>
                        <a:rPr lang="es-PY" sz="1600" baseline="0" dirty="0"/>
                        <a:t>Integridad</a:t>
                      </a:r>
                      <a:endParaRPr lang="es-PY" sz="1600" dirty="0"/>
                    </a:p>
                  </a:txBody>
                  <a:tcPr anchor="ctr">
                    <a:solidFill>
                      <a:schemeClr val="accent1">
                        <a:tint val="40000"/>
                        <a:alpha val="60000"/>
                      </a:schemeClr>
                    </a:solidFill>
                  </a:tcPr>
                </a:tc>
                <a:extLst>
                  <a:ext uri="{0D108BD9-81ED-4DB2-BD59-A6C34878D82A}">
                    <a16:rowId xmlns:a16="http://schemas.microsoft.com/office/drawing/2014/main" val="10003"/>
                  </a:ext>
                </a:extLst>
              </a:tr>
              <a:tr h="548874">
                <a:tc>
                  <a:txBody>
                    <a:bodyPr/>
                    <a:lstStyle/>
                    <a:p>
                      <a:pPr algn="ctr"/>
                      <a:r>
                        <a:rPr lang="es-PY" sz="1600" b="1" dirty="0"/>
                        <a:t>KOICA</a:t>
                      </a:r>
                    </a:p>
                  </a:txBody>
                  <a:tcPr anchor="ctr">
                    <a:solidFill>
                      <a:schemeClr val="accent1">
                        <a:tint val="20000"/>
                        <a:alpha val="60000"/>
                      </a:schemeClr>
                    </a:solidFill>
                  </a:tcPr>
                </a:tc>
                <a:tc>
                  <a:txBody>
                    <a:bodyPr/>
                    <a:lstStyle/>
                    <a:p>
                      <a:pPr marL="285750" indent="-285750">
                        <a:buFont typeface="Arial" panose="020B0604020202020204" pitchFamily="34" charset="0"/>
                        <a:buChar char="•"/>
                      </a:pPr>
                      <a:r>
                        <a:rPr lang="es-PY" sz="1600" dirty="0"/>
                        <a:t>Equipamiento</a:t>
                      </a:r>
                      <a:r>
                        <a:rPr lang="es-PY" sz="1600" baseline="0" dirty="0"/>
                        <a:t> y Software de ultima generación</a:t>
                      </a:r>
                      <a:endParaRPr lang="es-PY" sz="1600" dirty="0"/>
                    </a:p>
                  </a:txBody>
                  <a:tcPr anchor="ctr">
                    <a:solidFill>
                      <a:schemeClr val="accent1">
                        <a:tint val="20000"/>
                        <a:alpha val="60000"/>
                      </a:schemeClr>
                    </a:solidFill>
                  </a:tcPr>
                </a:tc>
                <a:extLst>
                  <a:ext uri="{0D108BD9-81ED-4DB2-BD59-A6C34878D82A}">
                    <a16:rowId xmlns:a16="http://schemas.microsoft.com/office/drawing/2014/main" val="10004"/>
                  </a:ext>
                </a:extLst>
              </a:tr>
            </a:tbl>
          </a:graphicData>
        </a:graphic>
      </p:graphicFrame>
      <p:pic>
        <p:nvPicPr>
          <p:cNvPr id="5" name="Picture 2">
            <a:extLst>
              <a:ext uri="{FF2B5EF4-FFF2-40B4-BE49-F238E27FC236}">
                <a16:creationId xmlns:a16="http://schemas.microsoft.com/office/drawing/2014/main" id="{DA8DD6C1-383D-42F4-B16C-583781218147}"/>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6" name="Rectángulo 5">
            <a:extLst>
              <a:ext uri="{FF2B5EF4-FFF2-40B4-BE49-F238E27FC236}">
                <a16:creationId xmlns:a16="http://schemas.microsoft.com/office/drawing/2014/main" id="{A485A9D8-000F-4546-A7C4-22D7EF7345D5}"/>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25175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2" name="CuadroTexto 1"/>
          <p:cNvSpPr txBox="1"/>
          <p:nvPr/>
        </p:nvSpPr>
        <p:spPr>
          <a:xfrm>
            <a:off x="462030" y="1427767"/>
            <a:ext cx="8219939" cy="2031325"/>
          </a:xfrm>
          <a:prstGeom prst="rect">
            <a:avLst/>
          </a:prstGeom>
          <a:noFill/>
        </p:spPr>
        <p:txBody>
          <a:bodyPr wrap="square" rtlCol="0">
            <a:spAutoFit/>
          </a:bodyPr>
          <a:lstStyle/>
          <a:p>
            <a:pPr algn="just"/>
            <a:r>
              <a:rPr lang="es-MX" dirty="0"/>
              <a:t>La DNA registró la mayor recaudación de la historia, no solamente en guaraníes corrientes, sino también en términos de dólar PPA (Paridad del Poder Adquisitivo). Los ingresos tributarios en el último ejercicio fueron de </a:t>
            </a:r>
            <a:r>
              <a:rPr lang="es-MX" b="1" dirty="0"/>
              <a:t>4.785 millones en dólares PPA</a:t>
            </a:r>
            <a:r>
              <a:rPr lang="es-MX" dirty="0"/>
              <a:t>, una cifra nunca antes alcanzada. La recaudación de DNA expresada en dólares PPA tuvo un salto en el 2021 de </a:t>
            </a:r>
            <a:r>
              <a:rPr lang="es-MX" b="1" dirty="0"/>
              <a:t>29%</a:t>
            </a:r>
            <a:r>
              <a:rPr lang="es-MX" dirty="0"/>
              <a:t> más que en el 2020, </a:t>
            </a:r>
            <a:r>
              <a:rPr lang="es-MX" b="1" dirty="0"/>
              <a:t>14%</a:t>
            </a:r>
            <a:r>
              <a:rPr lang="es-MX" dirty="0"/>
              <a:t> más que en el 2019, </a:t>
            </a:r>
            <a:r>
              <a:rPr lang="es-MX" b="1" dirty="0"/>
              <a:t>9% </a:t>
            </a:r>
            <a:r>
              <a:rPr lang="es-MX" dirty="0"/>
              <a:t>más que en el 2018, </a:t>
            </a:r>
            <a:r>
              <a:rPr lang="es-MX" b="1" dirty="0"/>
              <a:t>24%</a:t>
            </a:r>
            <a:r>
              <a:rPr lang="es-MX" dirty="0"/>
              <a:t> más que en el 2017 y </a:t>
            </a:r>
            <a:r>
              <a:rPr lang="es-MX" b="1" dirty="0"/>
              <a:t>48%</a:t>
            </a:r>
            <a:r>
              <a:rPr lang="es-MX" dirty="0"/>
              <a:t> más que en el 2016.</a:t>
            </a:r>
            <a:endParaRPr lang="es-PY" b="1" dirty="0"/>
          </a:p>
        </p:txBody>
      </p:sp>
      <p:sp>
        <p:nvSpPr>
          <p:cNvPr id="12" name="CuadroTexto 11"/>
          <p:cNvSpPr txBox="1"/>
          <p:nvPr/>
        </p:nvSpPr>
        <p:spPr>
          <a:xfrm>
            <a:off x="419235" y="1151504"/>
            <a:ext cx="8219939" cy="369332"/>
          </a:xfrm>
          <a:prstGeom prst="rect">
            <a:avLst/>
          </a:prstGeom>
          <a:noFill/>
        </p:spPr>
        <p:txBody>
          <a:bodyPr wrap="square" rtlCol="0">
            <a:spAutoFit/>
          </a:bodyPr>
          <a:lstStyle>
            <a:defPPr>
              <a:defRPr lang="en-US"/>
            </a:defPPr>
            <a:lvl1pPr algn="ctr">
              <a:defRPr b="1">
                <a:solidFill>
                  <a:srgbClr val="000066"/>
                </a:solidFill>
                <a:latin typeface="Arial Black" panose="020B0A04020102020204" pitchFamily="34" charset="0"/>
              </a:defRPr>
            </a:lvl1pPr>
          </a:lstStyle>
          <a:p>
            <a:r>
              <a:rPr lang="es-PY" dirty="0"/>
              <a:t>Recaudación Aduanera en términos de Recaudación PPA</a:t>
            </a:r>
          </a:p>
        </p:txBody>
      </p:sp>
      <p:sp>
        <p:nvSpPr>
          <p:cNvPr id="13" name="Rectángulo 12">
            <a:extLst>
              <a:ext uri="{FF2B5EF4-FFF2-40B4-BE49-F238E27FC236}">
                <a16:creationId xmlns:a16="http://schemas.microsoft.com/office/drawing/2014/main" id="{9D87215A-3ABD-4C50-B128-08EA18DB77A8}"/>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03D907E9-6C38-495A-9BC4-3DAF821EE225}"/>
              </a:ext>
            </a:extLst>
          </p:cNvPr>
          <p:cNvPicPr>
            <a:picLocks noChangeAspect="1"/>
          </p:cNvPicPr>
          <p:nvPr/>
        </p:nvPicPr>
        <p:blipFill>
          <a:blip r:embed="rId3"/>
          <a:stretch>
            <a:fillRect/>
          </a:stretch>
        </p:blipFill>
        <p:spPr>
          <a:xfrm>
            <a:off x="2015506" y="3157013"/>
            <a:ext cx="5400600" cy="3379142"/>
          </a:xfrm>
          <a:prstGeom prst="rect">
            <a:avLst/>
          </a:prstGeom>
        </p:spPr>
      </p:pic>
      <p:sp>
        <p:nvSpPr>
          <p:cNvPr id="17" name="Rectángulo: esquinas redondeadas 16">
            <a:extLst>
              <a:ext uri="{FF2B5EF4-FFF2-40B4-BE49-F238E27FC236}">
                <a16:creationId xmlns:a16="http://schemas.microsoft.com/office/drawing/2014/main" id="{3B7DE227-99F1-403F-8C7C-81A2D72D89C8}"/>
              </a:ext>
            </a:extLst>
          </p:cNvPr>
          <p:cNvSpPr/>
          <p:nvPr/>
        </p:nvSpPr>
        <p:spPr>
          <a:xfrm>
            <a:off x="5220072" y="6307555"/>
            <a:ext cx="552450" cy="228600"/>
          </a:xfrm>
          <a:prstGeom prst="roundRect">
            <a:avLst/>
          </a:prstGeom>
          <a:noFill/>
          <a:ln w="19050">
            <a:solidFill>
              <a:srgbClr val="FF0000"/>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MX"/>
          </a:p>
        </p:txBody>
      </p:sp>
      <p:sp>
        <p:nvSpPr>
          <p:cNvPr id="18" name="CuadroTexto 17">
            <a:extLst>
              <a:ext uri="{FF2B5EF4-FFF2-40B4-BE49-F238E27FC236}">
                <a16:creationId xmlns:a16="http://schemas.microsoft.com/office/drawing/2014/main" id="{46304A88-18BB-42C0-A248-E5731E6DED17}"/>
              </a:ext>
            </a:extLst>
          </p:cNvPr>
          <p:cNvSpPr txBox="1"/>
          <p:nvPr/>
        </p:nvSpPr>
        <p:spPr>
          <a:xfrm>
            <a:off x="713472" y="6536155"/>
            <a:ext cx="7026880" cy="276999"/>
          </a:xfrm>
          <a:prstGeom prst="rect">
            <a:avLst/>
          </a:prstGeom>
          <a:noFill/>
        </p:spPr>
        <p:txBody>
          <a:bodyPr wrap="square">
            <a:spAutoFit/>
          </a:bodyPr>
          <a:lstStyle/>
          <a:p>
            <a:pPr algn="just"/>
            <a:r>
              <a:rPr lang="es-PY" sz="1200" b="1" dirty="0"/>
              <a:t>Fuente</a:t>
            </a:r>
            <a:r>
              <a:rPr lang="es-PY" sz="1200" dirty="0"/>
              <a:t>: Elaboración propia en base a datos del FMI, Dirección TIC – SOFIA.</a:t>
            </a:r>
            <a:endParaRPr lang="es-MX" sz="1200" dirty="0"/>
          </a:p>
        </p:txBody>
      </p:sp>
    </p:spTree>
    <p:extLst>
      <p:ext uri="{BB962C8B-B14F-4D97-AF65-F5344CB8AC3E}">
        <p14:creationId xmlns:p14="http://schemas.microsoft.com/office/powerpoint/2010/main" val="21036431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srcRect/>
          <a:stretch>
            <a:fillRect/>
          </a:stretch>
        </p:blipFill>
        <p:spPr bwMode="auto">
          <a:xfrm>
            <a:off x="683568" y="114961"/>
            <a:ext cx="8064476" cy="898724"/>
          </a:xfrm>
          <a:prstGeom prst="rect">
            <a:avLst/>
          </a:prstGeom>
          <a:noFill/>
          <a:ln w="9525">
            <a:noFill/>
            <a:miter lim="800000"/>
            <a:headEnd/>
            <a:tailEnd/>
          </a:ln>
          <a:effectLst/>
        </p:spPr>
      </p:pic>
      <p:sp>
        <p:nvSpPr>
          <p:cNvPr id="2" name="CuadroTexto 1"/>
          <p:cNvSpPr txBox="1"/>
          <p:nvPr/>
        </p:nvSpPr>
        <p:spPr>
          <a:xfrm>
            <a:off x="462030" y="1893389"/>
            <a:ext cx="8219939" cy="1477328"/>
          </a:xfrm>
          <a:prstGeom prst="rect">
            <a:avLst/>
          </a:prstGeom>
          <a:noFill/>
        </p:spPr>
        <p:txBody>
          <a:bodyPr wrap="square" rtlCol="0">
            <a:spAutoFit/>
          </a:bodyPr>
          <a:lstStyle/>
          <a:p>
            <a:pPr algn="just"/>
            <a:r>
              <a:rPr lang="es-PY" dirty="0"/>
              <a:t>El superávit de la recaudación acumulada en el año 2021, se explica en parte por el aumento señalado en los indicadores del volumen físico de comercio exterior, registrando crecimientos en todos sus conceptos, donde las cantidades de camiones, contenedores y operaciones de importación observaron aumentos de </a:t>
            </a:r>
            <a:r>
              <a:rPr lang="es-PY" b="1" dirty="0"/>
              <a:t>13,0%</a:t>
            </a:r>
            <a:r>
              <a:rPr lang="es-PY" dirty="0"/>
              <a:t>, </a:t>
            </a:r>
            <a:r>
              <a:rPr lang="es-PY" b="1" dirty="0"/>
              <a:t>8,7%</a:t>
            </a:r>
            <a:r>
              <a:rPr lang="es-PY" dirty="0"/>
              <a:t> y </a:t>
            </a:r>
            <a:r>
              <a:rPr lang="es-PY" b="1" dirty="0"/>
              <a:t>20,3%</a:t>
            </a:r>
            <a:r>
              <a:rPr lang="es-PY" dirty="0"/>
              <a:t> respectivamente.</a:t>
            </a:r>
          </a:p>
        </p:txBody>
      </p:sp>
      <p:sp>
        <p:nvSpPr>
          <p:cNvPr id="12" name="CuadroTexto 11"/>
          <p:cNvSpPr txBox="1"/>
          <p:nvPr/>
        </p:nvSpPr>
        <p:spPr>
          <a:xfrm>
            <a:off x="419235" y="1151504"/>
            <a:ext cx="8219939" cy="615553"/>
          </a:xfrm>
          <a:prstGeom prst="rect">
            <a:avLst/>
          </a:prstGeom>
          <a:noFill/>
        </p:spPr>
        <p:txBody>
          <a:bodyPr wrap="square" rtlCol="0">
            <a:spAutoFit/>
          </a:bodyPr>
          <a:lstStyle>
            <a:defPPr>
              <a:defRPr lang="en-US"/>
            </a:defPPr>
            <a:lvl1pPr algn="ctr">
              <a:defRPr b="1">
                <a:solidFill>
                  <a:srgbClr val="000066"/>
                </a:solidFill>
                <a:latin typeface="Arial Black" panose="020B0A04020102020204" pitchFamily="34" charset="0"/>
              </a:defRPr>
            </a:lvl1pPr>
          </a:lstStyle>
          <a:p>
            <a:r>
              <a:rPr lang="es-MX" dirty="0"/>
              <a:t>Indicadores de Volumen Físico de Comercio Exterior</a:t>
            </a:r>
          </a:p>
          <a:p>
            <a:r>
              <a:rPr lang="es-MX" sz="1600" dirty="0"/>
              <a:t>Año 2021 vs. Año 2020</a:t>
            </a:r>
            <a:endParaRPr lang="es-PY" sz="1600" dirty="0"/>
          </a:p>
        </p:txBody>
      </p:sp>
      <p:sp>
        <p:nvSpPr>
          <p:cNvPr id="8" name="Rectángulo 7">
            <a:extLst>
              <a:ext uri="{FF2B5EF4-FFF2-40B4-BE49-F238E27FC236}">
                <a16:creationId xmlns:a16="http://schemas.microsoft.com/office/drawing/2014/main" id="{0C2DE4F1-4369-43DC-BF3D-C317D681AD2C}"/>
              </a:ext>
            </a:extLst>
          </p:cNvPr>
          <p:cNvSpPr/>
          <p:nvPr/>
        </p:nvSpPr>
        <p:spPr>
          <a:xfrm>
            <a:off x="462030" y="5430587"/>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9" name="Rectángulo 8">
            <a:extLst>
              <a:ext uri="{FF2B5EF4-FFF2-40B4-BE49-F238E27FC236}">
                <a16:creationId xmlns:a16="http://schemas.microsoft.com/office/drawing/2014/main" id="{40BC1519-7202-40FE-91D1-597D36BF1949}"/>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C204A46A-A576-4AE6-A69E-EE24D34AE3FC}"/>
              </a:ext>
            </a:extLst>
          </p:cNvPr>
          <p:cNvPicPr>
            <a:picLocks noChangeAspect="1"/>
          </p:cNvPicPr>
          <p:nvPr/>
        </p:nvPicPr>
        <p:blipFill>
          <a:blip r:embed="rId3"/>
          <a:stretch>
            <a:fillRect/>
          </a:stretch>
        </p:blipFill>
        <p:spPr>
          <a:xfrm>
            <a:off x="498271" y="3560481"/>
            <a:ext cx="8061866" cy="1598153"/>
          </a:xfrm>
          <a:prstGeom prst="rect">
            <a:avLst/>
          </a:prstGeom>
        </p:spPr>
      </p:pic>
    </p:spTree>
    <p:extLst>
      <p:ext uri="{BB962C8B-B14F-4D97-AF65-F5344CB8AC3E}">
        <p14:creationId xmlns:p14="http://schemas.microsoft.com/office/powerpoint/2010/main" val="3588863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35294" y="0"/>
            <a:ext cx="8064476" cy="908720"/>
          </a:xfrm>
          <a:prstGeom prst="rect">
            <a:avLst/>
          </a:prstGeom>
          <a:noFill/>
          <a:ln w="9525">
            <a:noFill/>
            <a:miter lim="800000"/>
            <a:headEnd/>
            <a:tailEnd/>
          </a:ln>
          <a:effectLst/>
        </p:spPr>
      </p:pic>
      <p:sp>
        <p:nvSpPr>
          <p:cNvPr id="3" name="CuadroTexto 2">
            <a:extLst>
              <a:ext uri="{FF2B5EF4-FFF2-40B4-BE49-F238E27FC236}">
                <a16:creationId xmlns:a16="http://schemas.microsoft.com/office/drawing/2014/main" id="{45E45B1F-FFB2-44CE-A2D7-00E394533AF5}"/>
              </a:ext>
            </a:extLst>
          </p:cNvPr>
          <p:cNvSpPr txBox="1"/>
          <p:nvPr/>
        </p:nvSpPr>
        <p:spPr>
          <a:xfrm>
            <a:off x="395536" y="1127142"/>
            <a:ext cx="8606816" cy="615553"/>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Top 10 de Recaudación Acumulada por principales rubros</a:t>
            </a:r>
          </a:p>
          <a:p>
            <a:pPr algn="ctr"/>
            <a:r>
              <a:rPr lang="es-PY" sz="1600" b="1" dirty="0">
                <a:solidFill>
                  <a:srgbClr val="000066"/>
                </a:solidFill>
                <a:latin typeface="Arial Black" panose="020B0A04020102020204" pitchFamily="34" charset="0"/>
              </a:rPr>
              <a:t>Año 2021 vs. Año 2020</a:t>
            </a:r>
            <a:endParaRPr lang="es-PY" b="1" dirty="0">
              <a:solidFill>
                <a:srgbClr val="000066"/>
              </a:solidFill>
              <a:latin typeface="Arial Black" panose="020B0A04020102020204" pitchFamily="34" charset="0"/>
            </a:endParaRPr>
          </a:p>
        </p:txBody>
      </p:sp>
      <p:sp>
        <p:nvSpPr>
          <p:cNvPr id="8" name="CuadroTexto 7"/>
          <p:cNvSpPr txBox="1"/>
          <p:nvPr/>
        </p:nvSpPr>
        <p:spPr>
          <a:xfrm>
            <a:off x="364124" y="1682805"/>
            <a:ext cx="8669640" cy="954107"/>
          </a:xfrm>
          <a:prstGeom prst="rect">
            <a:avLst/>
          </a:prstGeom>
          <a:noFill/>
        </p:spPr>
        <p:txBody>
          <a:bodyPr wrap="square" rtlCol="0">
            <a:spAutoFit/>
          </a:bodyPr>
          <a:lstStyle/>
          <a:p>
            <a:pPr algn="just"/>
            <a:r>
              <a:rPr lang="es-PY" sz="1400" dirty="0"/>
              <a:t>La recaudación acumulada a nivel de principales rubros registraron el siguiente comportamiento: Combustibles y derivados del petróleo </a:t>
            </a:r>
            <a:r>
              <a:rPr lang="es-PY" sz="1400" b="1" dirty="0"/>
              <a:t>18,1%</a:t>
            </a:r>
            <a:r>
              <a:rPr lang="es-PY" sz="1400" dirty="0"/>
              <a:t>, vehículos </a:t>
            </a:r>
            <a:r>
              <a:rPr lang="es-PY" sz="1400" b="1" dirty="0"/>
              <a:t>30,8%</a:t>
            </a:r>
            <a:r>
              <a:rPr lang="es-PY" sz="1400" dirty="0"/>
              <a:t>, bienes de capital </a:t>
            </a:r>
            <a:r>
              <a:rPr lang="es-PY" sz="1400" b="1" dirty="0"/>
              <a:t>32,3%</a:t>
            </a:r>
            <a:r>
              <a:rPr lang="es-PY" sz="1400" dirty="0"/>
              <a:t>, informática y telecomunicaciones </a:t>
            </a:r>
            <a:r>
              <a:rPr lang="es-PY" sz="1400" b="1" dirty="0"/>
              <a:t>29,6%</a:t>
            </a:r>
            <a:r>
              <a:rPr lang="es-PY" sz="1400" dirty="0"/>
              <a:t>, repuestos (autopartes) </a:t>
            </a:r>
            <a:r>
              <a:rPr lang="es-PY" sz="1400" b="1" dirty="0"/>
              <a:t>54,9%</a:t>
            </a:r>
            <a:r>
              <a:rPr lang="es-PY" sz="1400" dirty="0"/>
              <a:t>, abonos </a:t>
            </a:r>
            <a:r>
              <a:rPr lang="es-PY" sz="1400" b="1" dirty="0"/>
              <a:t>54,6%</a:t>
            </a:r>
            <a:r>
              <a:rPr lang="es-PY" sz="1400" dirty="0"/>
              <a:t>, bebidas </a:t>
            </a:r>
            <a:r>
              <a:rPr lang="es-PY" sz="1400" b="1" dirty="0"/>
              <a:t>25,4%</a:t>
            </a:r>
            <a:r>
              <a:rPr lang="es-PY" sz="1400" dirty="0"/>
              <a:t>, productos químicos </a:t>
            </a:r>
            <a:r>
              <a:rPr lang="es-PY" sz="1400" b="1" dirty="0"/>
              <a:t>34,1%</a:t>
            </a:r>
            <a:r>
              <a:rPr lang="es-PY" sz="1400" dirty="0"/>
              <a:t>, plástico y sus manufacturas </a:t>
            </a:r>
            <a:r>
              <a:rPr lang="es-PY" sz="1400" b="1" dirty="0"/>
              <a:t>33,8%</a:t>
            </a:r>
            <a:r>
              <a:rPr lang="es-PY" sz="1400" dirty="0"/>
              <a:t>, agroquímicos </a:t>
            </a:r>
            <a:r>
              <a:rPr lang="es-PY" sz="1400" b="1" dirty="0"/>
              <a:t>2,8%</a:t>
            </a:r>
            <a:r>
              <a:rPr lang="es-PY" sz="1400" dirty="0"/>
              <a:t>, entre los más importantes.</a:t>
            </a:r>
          </a:p>
        </p:txBody>
      </p:sp>
      <p:sp>
        <p:nvSpPr>
          <p:cNvPr id="9" name="Rectángulo 8">
            <a:extLst>
              <a:ext uri="{FF2B5EF4-FFF2-40B4-BE49-F238E27FC236}">
                <a16:creationId xmlns:a16="http://schemas.microsoft.com/office/drawing/2014/main" id="{F3AF2AB9-BC00-408A-9303-04AF2B9DD5F8}"/>
              </a:ext>
            </a:extLst>
          </p:cNvPr>
          <p:cNvSpPr/>
          <p:nvPr/>
        </p:nvSpPr>
        <p:spPr>
          <a:xfrm>
            <a:off x="426270" y="6432914"/>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10" name="Rectángulo 9">
            <a:extLst>
              <a:ext uri="{FF2B5EF4-FFF2-40B4-BE49-F238E27FC236}">
                <a16:creationId xmlns:a16="http://schemas.microsoft.com/office/drawing/2014/main" id="{1F1B2155-2181-416B-8F3B-5724E632E7D7}"/>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26A9384B-4B9A-4C6A-9723-481BD8731B06}"/>
              </a:ext>
            </a:extLst>
          </p:cNvPr>
          <p:cNvPicPr>
            <a:picLocks noChangeAspect="1"/>
          </p:cNvPicPr>
          <p:nvPr/>
        </p:nvPicPr>
        <p:blipFill>
          <a:blip r:embed="rId3"/>
          <a:stretch>
            <a:fillRect/>
          </a:stretch>
        </p:blipFill>
        <p:spPr>
          <a:xfrm>
            <a:off x="451966" y="2781020"/>
            <a:ext cx="8368506" cy="3581427"/>
          </a:xfrm>
          <a:prstGeom prst="rect">
            <a:avLst/>
          </a:prstGeom>
        </p:spPr>
      </p:pic>
    </p:spTree>
    <p:extLst>
      <p:ext uri="{BB962C8B-B14F-4D97-AF65-F5344CB8AC3E}">
        <p14:creationId xmlns:p14="http://schemas.microsoft.com/office/powerpoint/2010/main" val="2800285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635294" y="0"/>
            <a:ext cx="8064476" cy="908720"/>
          </a:xfrm>
          <a:prstGeom prst="rect">
            <a:avLst/>
          </a:prstGeom>
          <a:noFill/>
          <a:ln w="9525">
            <a:noFill/>
            <a:miter lim="800000"/>
            <a:headEnd/>
            <a:tailEnd/>
          </a:ln>
          <a:effectLst/>
        </p:spPr>
      </p:pic>
      <p:sp>
        <p:nvSpPr>
          <p:cNvPr id="3" name="CuadroTexto 2">
            <a:extLst>
              <a:ext uri="{FF2B5EF4-FFF2-40B4-BE49-F238E27FC236}">
                <a16:creationId xmlns:a16="http://schemas.microsoft.com/office/drawing/2014/main" id="{45E45B1F-FFB2-44CE-A2D7-00E394533AF5}"/>
              </a:ext>
            </a:extLst>
          </p:cNvPr>
          <p:cNvSpPr txBox="1"/>
          <p:nvPr/>
        </p:nvSpPr>
        <p:spPr>
          <a:xfrm>
            <a:off x="995124" y="1160581"/>
            <a:ext cx="7344816" cy="923330"/>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Importación Acumulada Régimen de Turismo</a:t>
            </a:r>
          </a:p>
          <a:p>
            <a:pPr algn="ctr"/>
            <a:r>
              <a:rPr lang="es-PY" sz="1600" b="1" dirty="0">
                <a:solidFill>
                  <a:srgbClr val="000066"/>
                </a:solidFill>
                <a:latin typeface="Arial Black" panose="020B0A04020102020204" pitchFamily="34" charset="0"/>
              </a:rPr>
              <a:t>Año 2021 vs. Año 2020</a:t>
            </a:r>
            <a:endParaRPr lang="es-MX" sz="1600" b="1" dirty="0">
              <a:solidFill>
                <a:srgbClr val="000066"/>
              </a:solidFill>
              <a:latin typeface="Arial Black" panose="020B0A04020102020204" pitchFamily="34" charset="0"/>
            </a:endParaRPr>
          </a:p>
          <a:p>
            <a:pPr algn="ctr"/>
            <a:endParaRPr lang="es-MX" b="1" dirty="0">
              <a:solidFill>
                <a:srgbClr val="000066"/>
              </a:solidFill>
              <a:latin typeface="Arial Black" panose="020B0A04020102020204" pitchFamily="34" charset="0"/>
            </a:endParaRPr>
          </a:p>
        </p:txBody>
      </p:sp>
      <p:sp>
        <p:nvSpPr>
          <p:cNvPr id="8" name="CuadroTexto 7"/>
          <p:cNvSpPr txBox="1"/>
          <p:nvPr/>
        </p:nvSpPr>
        <p:spPr>
          <a:xfrm>
            <a:off x="295275" y="1784636"/>
            <a:ext cx="8669640" cy="738664"/>
          </a:xfrm>
          <a:prstGeom prst="rect">
            <a:avLst/>
          </a:prstGeom>
          <a:noFill/>
        </p:spPr>
        <p:txBody>
          <a:bodyPr wrap="square" rtlCol="0">
            <a:spAutoFit/>
          </a:bodyPr>
          <a:lstStyle/>
          <a:p>
            <a:pPr algn="just"/>
            <a:r>
              <a:rPr lang="es-PY" sz="1400" dirty="0"/>
              <a:t>Las importaciones de mercaderías bajo este régimen en términos acumulados, han registrado superávit en comparación al año 2020 en todos los conceptos, en la recaudación con un </a:t>
            </a:r>
            <a:r>
              <a:rPr lang="es-PY" sz="1400" b="1" dirty="0"/>
              <a:t>31,8%,</a:t>
            </a:r>
            <a:r>
              <a:rPr lang="es-PY" sz="1400" dirty="0"/>
              <a:t> en el volumen importado en un </a:t>
            </a:r>
            <a:r>
              <a:rPr lang="es-PY" sz="1400" b="1" dirty="0"/>
              <a:t>36,1%</a:t>
            </a:r>
            <a:r>
              <a:rPr lang="es-PY" sz="1400" dirty="0"/>
              <a:t> y </a:t>
            </a:r>
            <a:r>
              <a:rPr lang="es-PY" sz="1400" b="1" dirty="0"/>
              <a:t>26,6%</a:t>
            </a:r>
            <a:r>
              <a:rPr lang="es-PY" sz="1400" dirty="0"/>
              <a:t> en el imponible.</a:t>
            </a:r>
            <a:endParaRPr lang="es-PY" sz="1400" b="1" dirty="0"/>
          </a:p>
        </p:txBody>
      </p:sp>
      <p:sp>
        <p:nvSpPr>
          <p:cNvPr id="10" name="Rectángulo 9">
            <a:extLst>
              <a:ext uri="{FF2B5EF4-FFF2-40B4-BE49-F238E27FC236}">
                <a16:creationId xmlns:a16="http://schemas.microsoft.com/office/drawing/2014/main" id="{B76BAD93-FF0F-44F9-9367-28F750017470}"/>
              </a:ext>
            </a:extLst>
          </p:cNvPr>
          <p:cNvSpPr/>
          <p:nvPr/>
        </p:nvSpPr>
        <p:spPr>
          <a:xfrm>
            <a:off x="426270" y="6432914"/>
            <a:ext cx="2099357"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PY" sz="1200" dirty="0">
                <a:ea typeface="Calibri" panose="020F0502020204030204" pitchFamily="34" charset="0"/>
                <a:cs typeface="Times New Roman" panose="02020603050405020304" pitchFamily="18" charset="0"/>
              </a:rPr>
              <a:t> Dirección TIC - SOFIA.</a:t>
            </a:r>
            <a:endParaRPr lang="es-PY" dirty="0">
              <a:effectLst/>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A7B99D86-5094-457B-8B1B-CB4FAF9EE84D}"/>
              </a:ext>
            </a:extLst>
          </p:cNvPr>
          <p:cNvSpPr txBox="1"/>
          <p:nvPr/>
        </p:nvSpPr>
        <p:spPr>
          <a:xfrm>
            <a:off x="2525627" y="2558758"/>
            <a:ext cx="4576194" cy="523220"/>
          </a:xfrm>
          <a:prstGeom prst="rect">
            <a:avLst/>
          </a:prstGeom>
          <a:noFill/>
        </p:spPr>
        <p:txBody>
          <a:bodyPr wrap="square">
            <a:spAutoFit/>
          </a:bodyPr>
          <a:lstStyle/>
          <a:p>
            <a:pPr algn="ctr"/>
            <a:r>
              <a:rPr lang="es-MX" sz="1400" b="1" dirty="0"/>
              <a:t>Importación Acumulada bajo régimen de turismo</a:t>
            </a:r>
          </a:p>
          <a:p>
            <a:pPr algn="ctr"/>
            <a:r>
              <a:rPr lang="es-MX" sz="1400" b="1" dirty="0"/>
              <a:t>Año 2021 vs. Año 2020</a:t>
            </a:r>
          </a:p>
        </p:txBody>
      </p:sp>
      <p:sp>
        <p:nvSpPr>
          <p:cNvPr id="9" name="Rectángulo 8">
            <a:extLst>
              <a:ext uri="{FF2B5EF4-FFF2-40B4-BE49-F238E27FC236}">
                <a16:creationId xmlns:a16="http://schemas.microsoft.com/office/drawing/2014/main" id="{B14052AB-A71A-4CDC-978F-FE5FFE1FC7EA}"/>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B3022420-63C5-4436-B3C3-CCF09766340C}"/>
              </a:ext>
            </a:extLst>
          </p:cNvPr>
          <p:cNvPicPr>
            <a:picLocks noChangeAspect="1"/>
          </p:cNvPicPr>
          <p:nvPr/>
        </p:nvPicPr>
        <p:blipFill>
          <a:blip r:embed="rId3"/>
          <a:stretch>
            <a:fillRect/>
          </a:stretch>
        </p:blipFill>
        <p:spPr>
          <a:xfrm>
            <a:off x="1367643" y="2837844"/>
            <a:ext cx="6649593" cy="3595070"/>
          </a:xfrm>
          <a:prstGeom prst="rect">
            <a:avLst/>
          </a:prstGeom>
        </p:spPr>
      </p:pic>
    </p:spTree>
    <p:extLst>
      <p:ext uri="{BB962C8B-B14F-4D97-AF65-F5344CB8AC3E}">
        <p14:creationId xmlns:p14="http://schemas.microsoft.com/office/powerpoint/2010/main" val="22188094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108520" y="1556792"/>
            <a:ext cx="9144000" cy="108011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Mejoras en el control de canales de selectividad</a:t>
            </a:r>
          </a:p>
        </p:txBody>
      </p:sp>
    </p:spTree>
    <p:extLst>
      <p:ext uri="{BB962C8B-B14F-4D97-AF65-F5344CB8AC3E}">
        <p14:creationId xmlns:p14="http://schemas.microsoft.com/office/powerpoint/2010/main" val="26902072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pic>
        <p:nvPicPr>
          <p:cNvPr id="3" name="Imagen 2">
            <a:extLst>
              <a:ext uri="{FF2B5EF4-FFF2-40B4-BE49-F238E27FC236}">
                <a16:creationId xmlns:a16="http://schemas.microsoft.com/office/drawing/2014/main" id="{91F91FED-6080-4B14-A4A3-8D26BCA4CD9F}"/>
              </a:ext>
            </a:extLst>
          </p:cNvPr>
          <p:cNvPicPr>
            <a:picLocks noChangeAspect="1"/>
          </p:cNvPicPr>
          <p:nvPr/>
        </p:nvPicPr>
        <p:blipFill>
          <a:blip r:embed="rId3"/>
          <a:stretch>
            <a:fillRect/>
          </a:stretch>
        </p:blipFill>
        <p:spPr>
          <a:xfrm>
            <a:off x="615057" y="1566083"/>
            <a:ext cx="4267200" cy="4875115"/>
          </a:xfrm>
          <a:prstGeom prst="rect">
            <a:avLst/>
          </a:prstGeom>
        </p:spPr>
      </p:pic>
      <p:pic>
        <p:nvPicPr>
          <p:cNvPr id="7" name="Imagen 6">
            <a:extLst>
              <a:ext uri="{FF2B5EF4-FFF2-40B4-BE49-F238E27FC236}">
                <a16:creationId xmlns:a16="http://schemas.microsoft.com/office/drawing/2014/main" id="{2272E8CE-5A36-4F6C-B78A-66A840CBBD55}"/>
              </a:ext>
            </a:extLst>
          </p:cNvPr>
          <p:cNvPicPr>
            <a:picLocks noChangeAspect="1"/>
          </p:cNvPicPr>
          <p:nvPr/>
        </p:nvPicPr>
        <p:blipFill>
          <a:blip r:embed="rId4"/>
          <a:stretch>
            <a:fillRect/>
          </a:stretch>
        </p:blipFill>
        <p:spPr>
          <a:xfrm>
            <a:off x="5076056" y="1700808"/>
            <a:ext cx="3960113" cy="3672408"/>
          </a:xfrm>
          <a:prstGeom prst="rect">
            <a:avLst/>
          </a:prstGeom>
        </p:spPr>
      </p:pic>
      <p:sp>
        <p:nvSpPr>
          <p:cNvPr id="8" name="Rectángulo 1">
            <a:extLst>
              <a:ext uri="{FF2B5EF4-FFF2-40B4-BE49-F238E27FC236}">
                <a16:creationId xmlns:a16="http://schemas.microsoft.com/office/drawing/2014/main" id="{75BDFB5B-3C02-4722-A398-8C80E7E710A3}"/>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Asistencia Técnica del Fondo Monetario Internacional</a:t>
            </a:r>
            <a:endParaRPr lang="es-PY" b="1" dirty="0">
              <a:solidFill>
                <a:srgbClr val="000066"/>
              </a:solidFill>
              <a:latin typeface="Arial Black" panose="020B0A04020102020204" pitchFamily="34" charset="0"/>
            </a:endParaRPr>
          </a:p>
        </p:txBody>
      </p:sp>
      <p:sp>
        <p:nvSpPr>
          <p:cNvPr id="2" name="Rectángulo: esquinas redondeadas 1">
            <a:extLst>
              <a:ext uri="{FF2B5EF4-FFF2-40B4-BE49-F238E27FC236}">
                <a16:creationId xmlns:a16="http://schemas.microsoft.com/office/drawing/2014/main" id="{25D980DF-682F-4B2A-BFF0-5B1497200FFA}"/>
              </a:ext>
            </a:extLst>
          </p:cNvPr>
          <p:cNvSpPr/>
          <p:nvPr/>
        </p:nvSpPr>
        <p:spPr>
          <a:xfrm>
            <a:off x="4882257" y="3861048"/>
            <a:ext cx="4104324" cy="1512168"/>
          </a:xfrm>
          <a:prstGeom prst="roundRect">
            <a:avLst/>
          </a:prstGeom>
          <a:noFill/>
          <a:ln>
            <a:solidFill>
              <a:srgbClr val="8A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MX"/>
          </a:p>
        </p:txBody>
      </p:sp>
    </p:spTree>
    <p:extLst>
      <p:ext uri="{BB962C8B-B14F-4D97-AF65-F5344CB8AC3E}">
        <p14:creationId xmlns:p14="http://schemas.microsoft.com/office/powerpoint/2010/main" val="331353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5" name="CuadroTexto 14">
            <a:extLst>
              <a:ext uri="{FF2B5EF4-FFF2-40B4-BE49-F238E27FC236}">
                <a16:creationId xmlns:a16="http://schemas.microsoft.com/office/drawing/2014/main" id="{39798F2E-6840-48DA-A4CC-95BAA7C3575F}"/>
              </a:ext>
            </a:extLst>
          </p:cNvPr>
          <p:cNvSpPr txBox="1"/>
          <p:nvPr/>
        </p:nvSpPr>
        <p:spPr>
          <a:xfrm>
            <a:off x="617241" y="3744555"/>
            <a:ext cx="3796139" cy="276999"/>
          </a:xfrm>
          <a:prstGeom prst="rect">
            <a:avLst/>
          </a:prstGeom>
          <a:noFill/>
        </p:spPr>
        <p:txBody>
          <a:bodyPr wrap="square" rtlCol="0">
            <a:spAutoFit/>
          </a:bodyPr>
          <a:lstStyle/>
          <a:p>
            <a:r>
              <a:rPr lang="es-PY" sz="1200" b="1" dirty="0">
                <a:cs typeface="Times New Roman" panose="02020603050405020304" pitchFamily="18" charset="0"/>
              </a:rPr>
              <a:t>Fuente: </a:t>
            </a:r>
            <a:r>
              <a:rPr lang="es-PY" sz="1200" dirty="0">
                <a:cs typeface="Times New Roman" panose="02020603050405020304" pitchFamily="18" charset="0"/>
              </a:rPr>
              <a:t>Dirección TIC – SOFIA.</a:t>
            </a:r>
            <a:endParaRPr lang="en-US" sz="1200" dirty="0">
              <a:cs typeface="Times New Roman" panose="02020603050405020304" pitchFamily="18" charset="0"/>
            </a:endParaRPr>
          </a:p>
        </p:txBody>
      </p:sp>
      <p:sp>
        <p:nvSpPr>
          <p:cNvPr id="11" name="Rectángulo 1">
            <a:extLst>
              <a:ext uri="{FF2B5EF4-FFF2-40B4-BE49-F238E27FC236}">
                <a16:creationId xmlns:a16="http://schemas.microsoft.com/office/drawing/2014/main" id="{042DA26A-D4EA-423C-9CB6-8BC2941FFE02}"/>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Asistencia Técnica del Fondo Monetario Internacional</a:t>
            </a:r>
            <a:endParaRPr lang="es-PY" b="1" dirty="0">
              <a:solidFill>
                <a:srgbClr val="000066"/>
              </a:solidFill>
              <a:latin typeface="Arial Black" panose="020B0A04020102020204" pitchFamily="34" charset="0"/>
            </a:endParaRPr>
          </a:p>
        </p:txBody>
      </p:sp>
      <p:pic>
        <p:nvPicPr>
          <p:cNvPr id="8" name="Imagen 7">
            <a:extLst>
              <a:ext uri="{FF2B5EF4-FFF2-40B4-BE49-F238E27FC236}">
                <a16:creationId xmlns:a16="http://schemas.microsoft.com/office/drawing/2014/main" id="{07E5D703-6E16-4E40-B5D0-2A6C241637A2}"/>
              </a:ext>
            </a:extLst>
          </p:cNvPr>
          <p:cNvPicPr>
            <a:picLocks noChangeAspect="1"/>
          </p:cNvPicPr>
          <p:nvPr/>
        </p:nvPicPr>
        <p:blipFill>
          <a:blip r:embed="rId3"/>
          <a:stretch>
            <a:fillRect/>
          </a:stretch>
        </p:blipFill>
        <p:spPr>
          <a:xfrm>
            <a:off x="1670573" y="1456637"/>
            <a:ext cx="5462489" cy="2426418"/>
          </a:xfrm>
          <a:prstGeom prst="rect">
            <a:avLst/>
          </a:prstGeom>
        </p:spPr>
      </p:pic>
      <p:sp>
        <p:nvSpPr>
          <p:cNvPr id="16" name="CuadroTexto 15">
            <a:extLst>
              <a:ext uri="{FF2B5EF4-FFF2-40B4-BE49-F238E27FC236}">
                <a16:creationId xmlns:a16="http://schemas.microsoft.com/office/drawing/2014/main" id="{426C3FBB-8516-4699-8AB2-44060DC1E548}"/>
              </a:ext>
            </a:extLst>
          </p:cNvPr>
          <p:cNvSpPr txBox="1"/>
          <p:nvPr/>
        </p:nvSpPr>
        <p:spPr>
          <a:xfrm>
            <a:off x="643812" y="4011007"/>
            <a:ext cx="7333553" cy="2585323"/>
          </a:xfrm>
          <a:prstGeom prst="rect">
            <a:avLst/>
          </a:prstGeom>
          <a:noFill/>
        </p:spPr>
        <p:txBody>
          <a:bodyPr wrap="square">
            <a:spAutoFit/>
          </a:bodyPr>
          <a:lstStyle/>
          <a:p>
            <a:pPr algn="just"/>
            <a:r>
              <a:rPr lang="es-MX" b="1" dirty="0"/>
              <a:t>Adicionalmente se reconoció para el año 2021:</a:t>
            </a:r>
          </a:p>
          <a:p>
            <a:pPr marL="285750" indent="-285750" algn="just">
              <a:buFont typeface="Arial" panose="020B0604020202020204" pitchFamily="34" charset="0"/>
              <a:buChar char="•"/>
            </a:pPr>
            <a:r>
              <a:rPr lang="es-MX" dirty="0"/>
              <a:t>Una mejora en el rendimiento tributario – tributos percibidos por volumen (kilos) importados, que se observa al pasar de 1.215 ₲/</a:t>
            </a:r>
            <a:r>
              <a:rPr lang="es-MX" dirty="0" err="1"/>
              <a:t>kn</a:t>
            </a:r>
            <a:r>
              <a:rPr lang="es-MX" dirty="0"/>
              <a:t> a 1.302 ₲/</a:t>
            </a:r>
            <a:r>
              <a:rPr lang="es-MX" dirty="0" err="1"/>
              <a:t>kn</a:t>
            </a:r>
            <a:r>
              <a:rPr lang="es-MX" dirty="0"/>
              <a:t>.;</a:t>
            </a:r>
          </a:p>
          <a:p>
            <a:pPr marL="285750" indent="-285750" algn="just">
              <a:buFont typeface="Arial" panose="020B0604020202020204" pitchFamily="34" charset="0"/>
              <a:buChar char="•"/>
            </a:pPr>
            <a:r>
              <a:rPr lang="es-MX" dirty="0"/>
              <a:t>Una reducción de los tiempos de despacho en operaciones de importación, que baja de 235,14 </a:t>
            </a:r>
            <a:r>
              <a:rPr lang="es-MX" dirty="0" err="1"/>
              <a:t>hs</a:t>
            </a:r>
            <a:r>
              <a:rPr lang="es-MX" dirty="0"/>
              <a:t>. a 141,39 </a:t>
            </a:r>
            <a:r>
              <a:rPr lang="es-MX" dirty="0" err="1"/>
              <a:t>hs</a:t>
            </a:r>
            <a:r>
              <a:rPr lang="es-MX" dirty="0"/>
              <a:t>.;</a:t>
            </a:r>
          </a:p>
          <a:p>
            <a:pPr marL="285750" indent="-285750" algn="just">
              <a:buFont typeface="Arial" panose="020B0604020202020204" pitchFamily="34" charset="0"/>
              <a:buChar char="•"/>
            </a:pPr>
            <a:r>
              <a:rPr lang="es-MX" dirty="0"/>
              <a:t>Mayor eficiencia en los controles, con una variabilidad de 7,43% a 7,53%; y una efectividad muy superior en controles durante el despacho y </a:t>
            </a:r>
            <a:r>
              <a:rPr lang="es-MX" dirty="0" err="1"/>
              <a:t>reverificaciones</a:t>
            </a:r>
            <a:r>
              <a:rPr lang="es-MX" dirty="0"/>
              <a:t>; por su mejora de 27,3% a 34,07%.</a:t>
            </a:r>
          </a:p>
        </p:txBody>
      </p:sp>
    </p:spTree>
    <p:extLst>
      <p:ext uri="{BB962C8B-B14F-4D97-AF65-F5344CB8AC3E}">
        <p14:creationId xmlns:p14="http://schemas.microsoft.com/office/powerpoint/2010/main" val="34889971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Represión del contrabando</a:t>
            </a:r>
          </a:p>
        </p:txBody>
      </p:sp>
    </p:spTree>
    <p:extLst>
      <p:ext uri="{BB962C8B-B14F-4D97-AF65-F5344CB8AC3E}">
        <p14:creationId xmlns:p14="http://schemas.microsoft.com/office/powerpoint/2010/main" val="18420350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pic>
        <p:nvPicPr>
          <p:cNvPr id="5" name="Imagen 4">
            <a:extLst>
              <a:ext uri="{FF2B5EF4-FFF2-40B4-BE49-F238E27FC236}">
                <a16:creationId xmlns:a16="http://schemas.microsoft.com/office/drawing/2014/main" id="{0A9F95AB-6EF2-42AC-9B8E-58DA0B511FCC}"/>
              </a:ext>
            </a:extLst>
          </p:cNvPr>
          <p:cNvPicPr>
            <a:picLocks noChangeAspect="1"/>
          </p:cNvPicPr>
          <p:nvPr/>
        </p:nvPicPr>
        <p:blipFill rotWithShape="1">
          <a:blip r:embed="rId3"/>
          <a:srcRect t="1524"/>
          <a:stretch/>
        </p:blipFill>
        <p:spPr>
          <a:xfrm>
            <a:off x="1151620" y="1540932"/>
            <a:ext cx="6840760" cy="4896544"/>
          </a:xfrm>
          <a:prstGeom prst="rect">
            <a:avLst/>
          </a:prstGeom>
        </p:spPr>
      </p:pic>
      <p:sp>
        <p:nvSpPr>
          <p:cNvPr id="6" name="Rectángulo 1">
            <a:extLst>
              <a:ext uri="{FF2B5EF4-FFF2-40B4-BE49-F238E27FC236}">
                <a16:creationId xmlns:a16="http://schemas.microsoft.com/office/drawing/2014/main" id="{4B8E515E-D6B5-46D5-B985-E7B8324123FA}"/>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Operativo “AROMA”</a:t>
            </a:r>
            <a:endParaRPr lang="es-PY" b="1" dirty="0">
              <a:solidFill>
                <a:srgbClr val="000066"/>
              </a:solidFill>
              <a:latin typeface="Arial Black" panose="020B0A04020102020204" pitchFamily="34" charset="0"/>
            </a:endParaRPr>
          </a:p>
        </p:txBody>
      </p:sp>
    </p:spTree>
    <p:extLst>
      <p:ext uri="{BB962C8B-B14F-4D97-AF65-F5344CB8AC3E}">
        <p14:creationId xmlns:p14="http://schemas.microsoft.com/office/powerpoint/2010/main" val="428042309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pic>
        <p:nvPicPr>
          <p:cNvPr id="3" name="Imagen 2">
            <a:extLst>
              <a:ext uri="{FF2B5EF4-FFF2-40B4-BE49-F238E27FC236}">
                <a16:creationId xmlns:a16="http://schemas.microsoft.com/office/drawing/2014/main" id="{1B8F4D0D-FC95-4CDB-B5CD-BFDAD9B9C81A}"/>
              </a:ext>
            </a:extLst>
          </p:cNvPr>
          <p:cNvPicPr>
            <a:picLocks noChangeAspect="1"/>
          </p:cNvPicPr>
          <p:nvPr/>
        </p:nvPicPr>
        <p:blipFill>
          <a:blip r:embed="rId3"/>
          <a:stretch>
            <a:fillRect/>
          </a:stretch>
        </p:blipFill>
        <p:spPr>
          <a:xfrm>
            <a:off x="584587" y="1628800"/>
            <a:ext cx="8030518" cy="4752528"/>
          </a:xfrm>
          <a:prstGeom prst="rect">
            <a:avLst/>
          </a:prstGeom>
        </p:spPr>
      </p:pic>
      <p:sp>
        <p:nvSpPr>
          <p:cNvPr id="7" name="Rectángulo 1">
            <a:extLst>
              <a:ext uri="{FF2B5EF4-FFF2-40B4-BE49-F238E27FC236}">
                <a16:creationId xmlns:a16="http://schemas.microsoft.com/office/drawing/2014/main" id="{1977FC79-AE6A-44A3-9EEC-AE9FC11DECA2}"/>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Nuevo Procedimiento Operativo</a:t>
            </a:r>
            <a:endParaRPr lang="es-PY" b="1" dirty="0">
              <a:solidFill>
                <a:srgbClr val="000066"/>
              </a:solidFill>
              <a:latin typeface="Arial Black" panose="020B0A04020102020204" pitchFamily="34" charset="0"/>
            </a:endParaRPr>
          </a:p>
        </p:txBody>
      </p:sp>
    </p:spTree>
    <p:extLst>
      <p:ext uri="{BB962C8B-B14F-4D97-AF65-F5344CB8AC3E}">
        <p14:creationId xmlns:p14="http://schemas.microsoft.com/office/powerpoint/2010/main" val="8425156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AutoShape 12" descr="data:image/jpeg;base64,/9j/4AAQSkZJRgABAQAAAQABAAD/2wCEAAkGBhQSEBUUExQWFRUVFyEXGRcYGBwfGBgYHBcaGBYgHhUdHCcgHhwjGxgaHzIgIycpLywuFR4xNTAqNSYrLCkBCQoKDgwOGg8PGiwkHyUqKSwsKSwpKiwsLC0pLSwsKSkpLCkpLC80LCwpLSwsLywpLCwpLSwsLC8tMTUpLCwpLP/AABEIAFcA6wMBIgACEQEDEQH/xAAcAAABBAMBAAAAAAAAAAAAAAAFAAEEBgIDBwj/xABEEAACAQMCBAMFBAUKBQUAAAABAgMABBESIQUGMUETIlEHMmFxgRQjkbEIM0Kh0UNSU2JygoPB4fAkNZKT0hU0Y6LC/8QAGwEAAgMBAQEAAAAAAAAAAAAAAAECAwQFBgf/xAAyEQACAgEDAgQEAgsAAAAAAAAAAQIRAwQhMRJBIlGBkXGh4fAUYQUGExUjMlKxwdHx/9oADAMBAAIRAxEAPwDuFMaempgY1g7hQSTgAZJ9ANzWygnNWXiW3HW6cQ7dRGctMf8Atqw+ooAh8q8eld2Wcj71ftMG2MQMcBT6lPKSf/lWpc/NlqHKiZXYdViDSEfMRhsfWp3EOAW8+jxoUk8POgMMgZABGOhGANjtsPSpkFuqKFRQqjoFAAHyA2oAApzOmTmG6VR0c28mCMA5wBqG+RuO3pipfD+O20z6ElBkH8mcrJ/22AbH0ovUDivDop10yxrIvUahnB9Qeqn4gg0WwomCIelPsPSqpLcyWW7O8tr3LHMtuPUt1ki9SfMvUlhuDgYEZByD3qSVisnGYeorJWz0ocal2bbY9KHGkCY7XSg4NN9tX/YqNephvnUY1JRTQrYR+3L61smGVPyoQaK2r5QfhSlGtxp2BjTGpF3Dpb4dqjmrk7KxqanpqkA6sQcjqKN2twHXP0IoHUvhsuHx2O38KhONocWEYrRVOQMfWtkkYYEHoaj8QYhMgkYNaLC8JbDHOelVU2rJ2lsZDhxU5RunY1OU7VhPNpGcZHelDOGGxpNt7sapHnT23+zsWc/2uAfcTt5xknRMSS3bZWG43O+obDFcsr2fzJy/Fe2slvMuVkUjOBlWx5WXIOGU7g15A4/wSSzuZLeYYeJtJxnB7gjIGVIwQfQ1AAfSpUqAPcVNT0qYxsVUuK8djh4iGnLCKKHSjKutVkkIaTXpyUIQRgZA2dj0NWTiXE47eNpZnWONerMcAfxPwG5rlPMvtpViUtbcOP6SbOD8ohv+JHyqyGKeR1BWQlOMVudYseIRzJrikSRT+0jAj8RQLjXODQ3Bt4rZ5ZAofJZUTS2QCDux3BGy9q4Fdc23LSeIrLC+c64V0N9WG7D4Nmi1j7VbtZYZJtExiyNRGl2RgNSll2O4VsldivxNXS0mVcorWeD7nWW4zxN/cit4/TIkcj65QfurWLrio94Wz/DwnX94lP5Vnyr7SrS+IRWMUx/kpMAn+yw2b6b/AAq1Vn6fMtsp7c0vH/7u2aNe8kZ8SP45XSHA+jVu5XvFRmt0YPFpEtuwOVMDHGkN38NgV+AKVP5r4zDbW7tKwBZSEXqzvg4Cr1O/4d64JLzFISphzbKsYQLGxBYhQruWH7T6QTpwDpXqd6qnkjj3Zq0+ky6h1BevY9HGtts+G+deYDOzHJdyfUuxP4k5ovwrmS6gOYriVfgWLL/0vkVT+Nh3TOp+4c7Xhkm/X/R6OvI8rn0qLHZk/AVRuWPa8rYS9URnp4yZ8P8Avr1T57j5V0N7xdII8wYZBHQjtvWjHlU14HZyNRpsmnn05Y0/vj6CitFHxPxrJ7hV6mhp4j4moKwOk6SFI2I6g46Hfp8a1GrlG+TPfkFriAOv5GhM0JXqKIcOckEdh0qRNAGGDST6XQNXuAqapk3DmHTcfv8AwqKykdauTTIUY1ttR51+da1XPSiVhZEHU3XsKUnSGlZOIqHNw8ZymxG+O1PxNiFGPXc/lWm24n2f8aqinVom2uGT2XUuD3FAwxU7bEUeVs9KD30JVyexORTxvsKQRsrnWvxHWuLfpF8rD7m9RQP5KUjqe8RI77alz190dBXWeHy6XHodv4U/NvAFvbKe2YkCVCAR2YYZDjIzhgpxkZxjvUJxpjTtHjSlWy5t2R2RhhlJUj0IOCPoa11AZ7iqFxni8drA80zaUQZPqfQAd2J2A9TVV9rVrJ9iFxC7xyWzh9SMQdB8r9OvUHf+bXIePc5XV5HHHcSBljJIwunU3YvjYkDYbDqa26bST1D8PF7/AJfmVZcyx8mXN3N03EJtcmVjU/dxZ8sY9T6ue7fQbUAZazq2ch8jteyB3H3IOwP7Z/8AEfv+VehyvFo8Wy+C82c6KlmmC+WeSJr1gVGiM/tkbn+yPT4n99dV4R7H7aJfOodu5bzH9+34CrfwzhSRIg0IGUZ230sVw2liAcbkZwMjt2olXmc2eeV3J+nY6UMcYLY8yc9csHh960a5CH7yI9wM9M+qnbPyq58ke13RC0V4S7opMb/tSY6I39cno3fv03I+3fhoMEE37SSGP+665/NRXJOFx5k/sjP16CrMkorSvI+Y/aLNHp5Z9ZDAuJP5d2Wi8upb66UytmSZ1jGOiKzAFU9ABn5kZNX7mzlGzW18ltEjGSNFKrht5VBGR6rmqDwCQLe2rHoJ0z9W0/ma6pzAddxa24/pPGb4LGNK/i7f/U+lcbRvqi5Pls9H+sEFhzQxY1UVFUvV2VvinsX8mq3kIOM6W3X+I+n4VQ+I8GltZNE6FDnY9Vb5N/kcGvRrz7YFV3mw2q2zvd6RH0JYZyT0AHck9KvyaWOReTMOj/S2fTSW/UvJ/wCH9o4ioorw/mi6ggeCKXTG/QEZaP18Ns+TP1x1GDQoupdjHkRk+QMQWC/Ej/XHqayriKcsUn0v2Pobw4tbhi8sNtnT5Xt9+Z0f2VJi2f0MrH9+Cc9zt1q7VXfZTaA8P+bsc/3zU3ivEZYeI2NumnE7OXyucJGmokHIwclR3616PDKsavyR8t1avPOv6n/ctdtFpUD8aHtfsHJHT0qv3HN7rfX0ckiJbWkMbs2g69UgZsagTkBFJ2XPX0rK35nt3fQsgyIRcHIICxHoxYjA/Hapwp7szyLdbT61zjHasiw6Eig/AeYIZXaFGYyIokYFGHkf3GyRjDdvkaB8T4rKOLpbkoIZIZJASvm1xY1DVnGNJB6ZpUrHexdVx2x9Kj3l9o2A3/dVX4JzII4zLcOAsxdoUVDrMKDVq0gkny+bPQAj67uLc62elm8baKJZmIVv1cnuH3dyfQdN84waEkpUwvYs0EwdfzFDL200HboaA23NmL9LdEZgYfGdtLeVSwWMadPQnPmzgYozFzbbSsI9Ry4dkJU6XWM4kZX90qDjfPcU76HsLlBLhfufWpMkYYYO9AuE832j+Akcuppy/h+Rxq8POsnK+XGP2sZ2rRZ83QtciNWLeKGZcKSrKhwzK+MEDYZ+Pely20PhEu4tyjY/A0Yt5NSg+orG4gDrj6g1o4Y2AynqDTb6oiSpnlz2vcH+z8YuVxhZGEq+XSCHGo47EBtS5HdT3yKptdr/AEk+E4ktbgKfMjRM2dvK2uMY9fPIc/6VxSqiR7bvbRZY3jcZV1KkeoIwa8v8Q4e0E0kLe9E5Q/HB2P1GD9a9T1R+ZPZfDd3huGLDUAGUHCkrsDtvnGB17Vu0Wq/DTbatNf8ACnPi/aKjhKIWOlQWP81QSfwFdO9m/wD6nE6IQBbZ3WQZcD+qy7j+8SPhXQOEck21uoCRr9B/vNG0iC7AAVLVa2Wo2cUl8/cWLAsfcVZK2OtMaoPtIuwlzZltWjzh9OMhS0QJ8wIGM5Jx0zWAvLDPwiG+y1wokhD/AHcZY6fJkFioxkls4znYD1ra/Jdiw0/ZYMYx5UAOPmMGqHdxJHPbIniyrJE3ioiIZBKksaMAAmV0lmyB2qVy7lOJ28ZO4WbWuPKHQqo0sUVj5WOexyOvWoOW/S/oTimvGnx7lE5q4cLa+uIIz+qZWQk5IDKJI8n4Hb6V0zkwtdM19JjVNjSoOQiLkKgPw3J+LNVe555DvZOITXMaCVJtAUIfMgVAvmDEenUGs/ZnxhoJ5LKYFCSWQNsVcfrEI+PvD5n4Vmw/w80o1s+Pid7WtavRY83UnOCakr3q6Tfy9zpZrRc26upVhkGpBrA10TzZW7rkO0c5MS59dI/PFC7n2XWx93K/JmH+dXK7uVjRpHOlEUsx9ABk1TeU+Nyy8SuUldtMlvHcRxEECJdbRsuCB5txqPqD6UpRi+UThknD+VtfBlm5U4WLOFYVyVB2zudznr33NauY+Xrl762u7Z4dUKPGyTatOmTTllKb6hp6HqKrnJ/MZjCM0csq3l7Mkbl86QoYIFRjkrpi67AEmiVpzygV5sSq0920EaSSKVzCul2U9EjGhiTk7g+oFQdcILfLIt5yFdtDxJTLEZL91+8ww0xqApBQL/N1AbnruepqHxvkOWU3YSSFUmW3hiVg+VggOXUsOgY77ZzjtmjUXtIZjCi2UzSzQvKsepRkI2kYLEYDZzlgMDt2rTBzU3i8QnuQBaW0iwIFwXEiousAKMuzvIgG+3T1oVdxfALcs8tSQXd3cO6OLkoVwDqComlRvsoGWwoz1G+24vmTln7XdW8hk8NYnkEmM6nikTS6AgbasAE7bE4OaN8E5lM9zc2/haDbBNTawwzIpZV2HvADf0265qv8c5qEHiaIzL4UscD4YLmWXGlFJHmYAgn0BqUa3sTG4ny483EEn+5aFbcweFKXAXL6iwVRhwVwpQlQdPWm4z7PJpxeEPEDdvCo2bSttCFJTAGxYg7DbpvWUEDycadMtotrQFlDHSZZXIjyucbIpP1rVzLxmaC/tHWRlhjkjhuE1eRvtHiIhI6DRoVv8QUTrlAjK/5fuHn4jIssK/ardYIjhwyaY2XtsoLtqz5iMVnwTkq4hlWVJIfu+Hi1jGHwsoycj0TUFJO5Pm26ARjcyT8agVXf7P4Ms3hKcCRVYIjN66n1YB20op7mjPD/AGhLL9nCQPm4eZUUMv6u3yGfPTBYBQPj1pNrhDQHPs5uIookiliAg4fJbqSH1faJR95ICOgOF33Iwdq28C5Ve3uY5TJEVisVtgqhtmDZfTnoDgbnJJzsNsEOCe0YXJtAIGH2ppRnUuEWHOpv6wOFG2wLYznagV9xcXd5w/wi8dvLLJNr1lTJDApJJQfyZcLgk7jtvRGu4Mv/AAy5z5T26VK8LD6h3GD/AJVR+Hc4B5bUpE3h3ZcQuSMnw1LZMfUKyqcHr6gVfUbIB9alPm0COV/pE2OrhsUmceHONsddSsOudsYrzlXpj9IH/k/+On5NXmeqhnuKlSpUxjGmNZU2KBDYqge0uPNzZrp1ZWUaezZMQwdxtjNdBzVF54b/AI+wPZfEY/IGLJoAoo5kFvOtwV1T28ZhbGkmQpJFHqkGvZsEAMOoBz0xRrlXngcR4tAzoYnijdQCAFIbB66jk5AAA+PwqucwcllJpmtiZVlTPmKghvHRyNRwTkaiNu3WgNtyxM0iJLGyLI6JkkZzrDHGlic6VO/atUceJ4XLq8Sa2/Lb6lTlPrSrY9N1yzn/AJHnFzNxCGSNFVFmOpiGV4lIJG2CCqrseu471ceSOHSQ25DTPLGW+68Q6mWMDAGvqwJyRqJwMb0P9r9wF4NcgsFLhUGe5Z12H0z+FYpRUlTNeHNLFLqj5Nej2ZL5T5iS9tUmXGSMMP5rD3h/D4EUWNVzkflhbODCnOvck9ScY/IYqxmr43W5RPp6n08diBxPhYnCBndVR1cqujDlSGUNqU+UMAcDG4FRk4TFJxIT+O3jrAYvCDR48LXqOU0l/eI3ztkUuaONm1t9aqHkeRIY0JwGkkYIuT6DOTj0qpW3HDb3d9cjE8jTQcOhOnSDIfNJsuSVBcHbchRvvmlJoSLlwfk2G0WHzPJ9mVkg16fuw582AqgFiNtRycZ9TkBw/lG3C2qw3MpaxZyGDROwaUecMhQqCeo2BG5671YeGT3DIxudI+9YRgABvCGNJcAkBuuw7Y75qmcq8VYRQCJV8Xil5PMGYbJCvfTtk6FTA6ZbJzjBEkuRstlvwdEujc6pGk8AW66iCAgfWT0zqJO5zQsclQ+C0TTzBXuftRJZAFbxPE2ymMZx72TsN+1CU5vuRbmRo2kjW5miaaGLUwii2EngatxqypPQaTtvVkF/nh7T5Ev/AAxkB0aQ5KHR922caiRsc7mpeGiO5P4ZweGzM86SMwuHEjanXRnCrscb7L1JJ6+tBhybbMS3iz+a7+27FcCTY4Xy+75V36+UYIquzWpsVfhD+aC4KG0Zt8q0iLdR59V1M4+DUXXjlxcXMi20aiGC68ByV2ZVTVMQcjB3CqFzvktgbVCKVbknZZOHcLhhuri5Ekhe406gSNI0JoXAAz0z1J6mtV1ytBdR3EUrySJcSrK4OgYKaAoUqgIXTEq75OCd871UbPmedkWd9IiS2kuLhFjOYWT3ItZP6w75BGRgHABFSbfnKa2eKSYI0cljJeSRqPNEECtGA5Pm1atG469MdKbUa2Emyx3fL6R3jXQkkDtb/Z1UeGI44wxYBRoBGCSep60F4VyfBF4TxSzfd2htkIZMYdizPkLudx8PKNj3w5l41eRcPa7doDrhRkg8NspJIVAXVqzJ7wG4XcE9Nqh8Q45JDHdxQ+FEOG2iM5CZVpmjLJGqZACeXGeuWGMY3cemtwdhnhvJkCvAFeZVhtWtUGpcEPu7HC+8dumBsNq3RezyCARN4kz+DbG1ALLgo2zE4UHOMDbA26UEk5onSeBJY3gEhgCSCIyRvJKFMkbMGBjYE6VzvkZO1dJOGX4EUpVdoaspnBuXI7fwDqkla2iMMOvTiNW2JAVRltIA1EZwPic2vhkmUx6bUJYYOKncJbdh8KslFdOxFPcpH6QP/J/8dP8A9V5nr0j+kPeKvC0Q51STrp9PKrE5+lebqzkz3FSpUqYxUqVKgDE0P4nwaK4AEqK4HTUoOPlkUqVMQMPI1n/QR/8AQv8ACsTyRajJSJUbBAZVAYZGNiBkUqVAisY45GxVbq1dQcKGhAGBsPdx8PwqLbch3l9dCfiM6y+HgxxR5ES43zo7nNKlSGdHji0qAO21OaVKrSI1xwWKdAJkWQBg6hugZTlT8xQ6/wCVrMq6G3jxJJ4z7YJkHRtQIIPyNKlUFuxvg3raoqaFRVTGNI6b9c+uagjl22CRIII1WA5jCggqSMEhgc7jY7701KraREzm4PA2gGJdMalEUZACtjUMAjIOBkH0FEl4bHPGUlRWTYae2F3XYem34U9KlJbAuTXxS2jMsRZFYw+aMsM6WIK5HxwcVXuIcBCpM9pHHHcyHV4hz7xI1nG4DFcjVp2JB7UqVOKVCb3NPCeUmhluCymO2mjwbdpPFDysx8R/6oZTgjuSTRjh/BrdR4QhTQ6CJgQTqjAICnUT5cHp0pUqIq4j7ki75UtVtvCECeGGVtJyR5D5Nyc4HYZ2qC/B7cyNIYI9T6dWxAOjePKg4OntkHFPSpY0qCXJmvD4hKZvDXxGbXqOffA0g6c6c42zij/DpMp8j/rSpU5pUEeQffJiQ/jUzhUWFJ9T+VPSpSfgQLk4/wDpK3xCWcWBpYySE98qEUd8Yw57elcKpUqoJn//2Q==">
            <a:extLst>
              <a:ext uri="{FF2B5EF4-FFF2-40B4-BE49-F238E27FC236}">
                <a16:creationId xmlns:a16="http://schemas.microsoft.com/office/drawing/2014/main" id="{79FEF914-401F-4A10-8A5F-0AF5152B04F6}"/>
              </a:ext>
            </a:extLst>
          </p:cNvPr>
          <p:cNvSpPr>
            <a:spLocks noChangeAspect="1" noChangeArrowheads="1"/>
          </p:cNvSpPr>
          <p:nvPr/>
        </p:nvSpPr>
        <p:spPr bwMode="auto">
          <a:xfrm>
            <a:off x="52388" y="-38417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MX">
              <a:solidFill>
                <a:srgbClr val="FFFFFF"/>
              </a:solidFill>
            </a:endParaRPr>
          </a:p>
        </p:txBody>
      </p:sp>
      <p:sp>
        <p:nvSpPr>
          <p:cNvPr id="14341" name="2 Subtítulo">
            <a:extLst>
              <a:ext uri="{FF2B5EF4-FFF2-40B4-BE49-F238E27FC236}">
                <a16:creationId xmlns:a16="http://schemas.microsoft.com/office/drawing/2014/main" id="{1816B146-7B0D-4390-BF86-A646ADFC1E39}"/>
              </a:ext>
            </a:extLst>
          </p:cNvPr>
          <p:cNvSpPr txBox="1">
            <a:spLocks/>
          </p:cNvSpPr>
          <p:nvPr/>
        </p:nvSpPr>
        <p:spPr bwMode="auto">
          <a:xfrm>
            <a:off x="3929063" y="1714500"/>
            <a:ext cx="5005387"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tIns="36000" rIns="36000" bIns="3600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a:p>
            <a:pPr algn="ctr" eaLnBrk="1" hangingPunct="1">
              <a:spcBef>
                <a:spcPts val="700"/>
              </a:spcBef>
              <a:buClr>
                <a:schemeClr val="accent2"/>
              </a:buClr>
              <a:buSzPct val="60000"/>
              <a:buFont typeface="Wingdings" panose="05000000000000000000" pitchFamily="2" charset="2"/>
              <a:buNone/>
            </a:pPr>
            <a:endParaRPr lang="es-MX" altLang="es-MX" sz="4000" b="1">
              <a:solidFill>
                <a:srgbClr val="002060"/>
              </a:solidFill>
              <a:latin typeface="Calibri" panose="020F0502020204030204" pitchFamily="34" charset="0"/>
            </a:endParaRPr>
          </a:p>
        </p:txBody>
      </p:sp>
      <p:pic>
        <p:nvPicPr>
          <p:cNvPr id="14343" name="Picture 5" descr="C:\Users\User\Desktop\AA -GRUPO TECNICO O E A\LOGO OEA PY\Logo horizontal azul sin fondo.png">
            <a:extLst>
              <a:ext uri="{FF2B5EF4-FFF2-40B4-BE49-F238E27FC236}">
                <a16:creationId xmlns:a16="http://schemas.microsoft.com/office/drawing/2014/main" id="{A3601BD2-4C96-45B5-868D-30C3F210A7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781" y="5704847"/>
            <a:ext cx="2446975" cy="10340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5" name="AutoShape 2" descr="Image">
            <a:extLst>
              <a:ext uri="{FF2B5EF4-FFF2-40B4-BE49-F238E27FC236}">
                <a16:creationId xmlns:a16="http://schemas.microsoft.com/office/drawing/2014/main" id="{D593F067-199E-4609-956F-439631B860EC}"/>
              </a:ext>
            </a:extLst>
          </p:cNvPr>
          <p:cNvSpPr>
            <a:spLocks noChangeAspect="1" noChangeArrowheads="1"/>
          </p:cNvSpPr>
          <p:nvPr/>
        </p:nvSpPr>
        <p:spPr bwMode="auto">
          <a:xfrm>
            <a:off x="144463"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s-ES" altLang="es-MX"/>
          </a:p>
        </p:txBody>
      </p:sp>
      <p:sp>
        <p:nvSpPr>
          <p:cNvPr id="12" name="Rectángulo 11">
            <a:extLst>
              <a:ext uri="{FF2B5EF4-FFF2-40B4-BE49-F238E27FC236}">
                <a16:creationId xmlns:a16="http://schemas.microsoft.com/office/drawing/2014/main" id="{533FDE62-630D-4DA2-8639-5F32D1A6A8D5}"/>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3" name="Picture 2">
            <a:extLst>
              <a:ext uri="{FF2B5EF4-FFF2-40B4-BE49-F238E27FC236}">
                <a16:creationId xmlns:a16="http://schemas.microsoft.com/office/drawing/2014/main" id="{C964070C-008B-4823-B914-E4074920645D}"/>
              </a:ext>
            </a:extLst>
          </p:cNvPr>
          <p:cNvPicPr>
            <a:picLocks noChangeAspect="1" noChangeArrowheads="1"/>
          </p:cNvPicPr>
          <p:nvPr/>
        </p:nvPicPr>
        <p:blipFill>
          <a:blip r:embed="rId3"/>
          <a:srcRect/>
          <a:stretch>
            <a:fillRect/>
          </a:stretch>
        </p:blipFill>
        <p:spPr bwMode="auto">
          <a:xfrm>
            <a:off x="635294" y="0"/>
            <a:ext cx="8064476" cy="898724"/>
          </a:xfrm>
          <a:prstGeom prst="rect">
            <a:avLst/>
          </a:prstGeom>
          <a:noFill/>
          <a:ln w="9525">
            <a:noFill/>
            <a:miter lim="800000"/>
            <a:headEnd/>
            <a:tailEnd/>
          </a:ln>
          <a:effectLst/>
        </p:spPr>
      </p:pic>
      <p:sp>
        <p:nvSpPr>
          <p:cNvPr id="15" name="CuadroTexto 14">
            <a:extLst>
              <a:ext uri="{FF2B5EF4-FFF2-40B4-BE49-F238E27FC236}">
                <a16:creationId xmlns:a16="http://schemas.microsoft.com/office/drawing/2014/main" id="{3D68F7F6-8EF4-4A30-A7F6-14CABDDBBEBB}"/>
              </a:ext>
            </a:extLst>
          </p:cNvPr>
          <p:cNvSpPr txBox="1"/>
          <p:nvPr/>
        </p:nvSpPr>
        <p:spPr>
          <a:xfrm>
            <a:off x="636616" y="1504612"/>
            <a:ext cx="8064476" cy="830997"/>
          </a:xfrm>
          <a:prstGeom prst="rect">
            <a:avLst/>
          </a:prstGeom>
          <a:noFill/>
        </p:spPr>
        <p:txBody>
          <a:bodyPr wrap="square">
            <a:spAutoFit/>
          </a:bodyPr>
          <a:lstStyle/>
          <a:p>
            <a:pPr algn="just"/>
            <a:r>
              <a:rPr lang="es-MX" sz="1600" dirty="0"/>
              <a:t>Actualmente, suman 10 los operadores Certificados OEA, en proceso de certificación se encuentran otros cinco; tanto importadores, exportadores, Despachantes de Aduanas, empresas de transporte y en preparación se encuentran más de 20 operadores.</a:t>
            </a:r>
          </a:p>
        </p:txBody>
      </p:sp>
      <p:sp>
        <p:nvSpPr>
          <p:cNvPr id="16" name="2 CuadroTexto">
            <a:extLst>
              <a:ext uri="{FF2B5EF4-FFF2-40B4-BE49-F238E27FC236}">
                <a16:creationId xmlns:a16="http://schemas.microsoft.com/office/drawing/2014/main" id="{B41BE4ED-C814-45D8-BC19-B66201FA5C2F}"/>
              </a:ext>
            </a:extLst>
          </p:cNvPr>
          <p:cNvSpPr txBox="1">
            <a:spLocks noChangeArrowheads="1"/>
          </p:cNvSpPr>
          <p:nvPr/>
        </p:nvSpPr>
        <p:spPr bwMode="auto">
          <a:xfrm>
            <a:off x="881066" y="1185456"/>
            <a:ext cx="72913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s-PY" altLang="es-PY" sz="1800" b="1" dirty="0">
                <a:solidFill>
                  <a:srgbClr val="000066"/>
                </a:solidFill>
                <a:latin typeface="Arial Black" panose="020B0A04020102020204" pitchFamily="34" charset="0"/>
                <a:cs typeface="+mn-cs"/>
              </a:rPr>
              <a:t>Operador Económico Autorizado</a:t>
            </a:r>
          </a:p>
        </p:txBody>
      </p:sp>
      <p:pic>
        <p:nvPicPr>
          <p:cNvPr id="3" name="Imagen 2">
            <a:extLst>
              <a:ext uri="{FF2B5EF4-FFF2-40B4-BE49-F238E27FC236}">
                <a16:creationId xmlns:a16="http://schemas.microsoft.com/office/drawing/2014/main" id="{5451A74F-C43D-46F0-B6D8-33D5620E270B}"/>
              </a:ext>
            </a:extLst>
          </p:cNvPr>
          <p:cNvPicPr>
            <a:picLocks noChangeAspect="1"/>
          </p:cNvPicPr>
          <p:nvPr/>
        </p:nvPicPr>
        <p:blipFill>
          <a:blip r:embed="rId4"/>
          <a:stretch>
            <a:fillRect/>
          </a:stretch>
        </p:blipFill>
        <p:spPr>
          <a:xfrm>
            <a:off x="4736569" y="2335609"/>
            <a:ext cx="4407431" cy="3369238"/>
          </a:xfrm>
          <a:prstGeom prst="rect">
            <a:avLst/>
          </a:prstGeom>
        </p:spPr>
      </p:pic>
      <p:pic>
        <p:nvPicPr>
          <p:cNvPr id="5" name="Imagen 4">
            <a:extLst>
              <a:ext uri="{FF2B5EF4-FFF2-40B4-BE49-F238E27FC236}">
                <a16:creationId xmlns:a16="http://schemas.microsoft.com/office/drawing/2014/main" id="{C17BDAAE-5F12-4791-9AD9-0D9B355F7910}"/>
              </a:ext>
            </a:extLst>
          </p:cNvPr>
          <p:cNvPicPr>
            <a:picLocks noChangeAspect="1"/>
          </p:cNvPicPr>
          <p:nvPr/>
        </p:nvPicPr>
        <p:blipFill>
          <a:blip r:embed="rId5"/>
          <a:stretch>
            <a:fillRect/>
          </a:stretch>
        </p:blipFill>
        <p:spPr>
          <a:xfrm>
            <a:off x="192375" y="2335609"/>
            <a:ext cx="4558457" cy="4403289"/>
          </a:xfrm>
          <a:prstGeom prst="rect">
            <a:avLst/>
          </a:prstGeom>
        </p:spPr>
      </p:pic>
    </p:spTree>
    <p:extLst>
      <p:ext uri="{BB962C8B-B14F-4D97-AF65-F5344CB8AC3E}">
        <p14:creationId xmlns:p14="http://schemas.microsoft.com/office/powerpoint/2010/main" val="4168802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7" name="Rectángulo 1">
            <a:extLst>
              <a:ext uri="{FF2B5EF4-FFF2-40B4-BE49-F238E27FC236}">
                <a16:creationId xmlns:a16="http://schemas.microsoft.com/office/drawing/2014/main" id="{1977FC79-AE6A-44A3-9EEC-AE9FC11DECA2}"/>
              </a:ext>
            </a:extLst>
          </p:cNvPr>
          <p:cNvSpPr/>
          <p:nvPr/>
        </p:nvSpPr>
        <p:spPr>
          <a:xfrm>
            <a:off x="471173" y="1196752"/>
            <a:ext cx="8143932" cy="369332"/>
          </a:xfrm>
          <a:prstGeom prst="rect">
            <a:avLst/>
          </a:prstGeom>
        </p:spPr>
        <p:txBody>
          <a:bodyPr wrap="square">
            <a:spAutoFit/>
          </a:bodyPr>
          <a:lstStyle/>
          <a:p>
            <a:pPr algn="ctr"/>
            <a:r>
              <a:rPr lang="es-PY" b="1" dirty="0">
                <a:solidFill>
                  <a:srgbClr val="000066"/>
                </a:solidFill>
                <a:latin typeface="Arial Black" panose="020B0A04020102020204" pitchFamily="34" charset="0"/>
              </a:rPr>
              <a:t>Fortalecimiento de controles</a:t>
            </a:r>
          </a:p>
        </p:txBody>
      </p:sp>
      <p:pic>
        <p:nvPicPr>
          <p:cNvPr id="4" name="Imagen 3">
            <a:extLst>
              <a:ext uri="{FF2B5EF4-FFF2-40B4-BE49-F238E27FC236}">
                <a16:creationId xmlns:a16="http://schemas.microsoft.com/office/drawing/2014/main" id="{508FFDD6-F18E-4EF9-884F-70A6668309C2}"/>
              </a:ext>
            </a:extLst>
          </p:cNvPr>
          <p:cNvPicPr>
            <a:picLocks noChangeAspect="1"/>
          </p:cNvPicPr>
          <p:nvPr/>
        </p:nvPicPr>
        <p:blipFill>
          <a:blip r:embed="rId3"/>
          <a:stretch>
            <a:fillRect/>
          </a:stretch>
        </p:blipFill>
        <p:spPr>
          <a:xfrm>
            <a:off x="635294" y="1476977"/>
            <a:ext cx="7460363" cy="3904046"/>
          </a:xfrm>
          <a:prstGeom prst="rect">
            <a:avLst/>
          </a:prstGeom>
        </p:spPr>
      </p:pic>
    </p:spTree>
    <p:extLst>
      <p:ext uri="{BB962C8B-B14F-4D97-AF65-F5344CB8AC3E}">
        <p14:creationId xmlns:p14="http://schemas.microsoft.com/office/powerpoint/2010/main" val="13355115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566022ED-ADF3-467E-8C51-62643940B115}"/>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a:extLst>
              <a:ext uri="{FF2B5EF4-FFF2-40B4-BE49-F238E27FC236}">
                <a16:creationId xmlns:a16="http://schemas.microsoft.com/office/drawing/2014/main" id="{AC5319EF-BF70-4E9B-A540-4F6D6F4FB067}"/>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1" name="Rectángulo 10">
            <a:extLst>
              <a:ext uri="{FF2B5EF4-FFF2-40B4-BE49-F238E27FC236}">
                <a16:creationId xmlns:a16="http://schemas.microsoft.com/office/drawing/2014/main" id="{675C614D-9627-4929-9739-76BDD8C1778E}"/>
              </a:ext>
            </a:extLst>
          </p:cNvPr>
          <p:cNvSpPr/>
          <p:nvPr/>
        </p:nvSpPr>
        <p:spPr>
          <a:xfrm>
            <a:off x="575972" y="6525344"/>
            <a:ext cx="4823180" cy="275909"/>
          </a:xfrm>
          <a:prstGeom prst="rect">
            <a:avLst/>
          </a:prstGeom>
        </p:spPr>
        <p:txBody>
          <a:bodyPr wrap="none">
            <a:spAutoFit/>
          </a:bodyPr>
          <a:lstStyle/>
          <a:p>
            <a:pPr algn="just">
              <a:lnSpc>
                <a:spcPct val="107000"/>
              </a:lnSpc>
              <a:spcAft>
                <a:spcPts val="800"/>
              </a:spcAft>
            </a:pPr>
            <a:r>
              <a:rPr lang="es-PY" sz="1200" b="1" dirty="0">
                <a:ea typeface="Calibri" panose="020F0502020204030204" pitchFamily="34" charset="0"/>
                <a:cs typeface="Times New Roman" panose="02020603050405020304" pitchFamily="18" charset="0"/>
              </a:rPr>
              <a:t>Fuente:</a:t>
            </a:r>
            <a:r>
              <a:rPr lang="es-MX" sz="1200" dirty="0">
                <a:ea typeface="Calibri" panose="020F0502020204030204" pitchFamily="34" charset="0"/>
                <a:cs typeface="Times New Roman" panose="02020603050405020304" pitchFamily="18" charset="0"/>
              </a:rPr>
              <a:t> Dirección de Procedimientos Aduaneros – Dpto. de Resguardo.</a:t>
            </a:r>
            <a:endParaRPr lang="es-PY" dirty="0">
              <a:effectLst/>
              <a:ea typeface="Calibri" panose="020F0502020204030204" pitchFamily="34" charset="0"/>
              <a:cs typeface="Times New Roman" panose="02020603050405020304" pitchFamily="18" charset="0"/>
            </a:endParaRPr>
          </a:p>
        </p:txBody>
      </p:sp>
      <p:sp>
        <p:nvSpPr>
          <p:cNvPr id="12" name="CuadroTexto 11">
            <a:extLst>
              <a:ext uri="{FF2B5EF4-FFF2-40B4-BE49-F238E27FC236}">
                <a16:creationId xmlns:a16="http://schemas.microsoft.com/office/drawing/2014/main" id="{2FE47F5A-9846-482D-86C7-332240535FD3}"/>
              </a:ext>
            </a:extLst>
          </p:cNvPr>
          <p:cNvSpPr txBox="1"/>
          <p:nvPr/>
        </p:nvSpPr>
        <p:spPr>
          <a:xfrm>
            <a:off x="295275" y="1138527"/>
            <a:ext cx="8525196" cy="646331"/>
          </a:xfrm>
          <a:prstGeom prst="rect">
            <a:avLst/>
          </a:prstGeom>
          <a:noFill/>
        </p:spPr>
        <p:txBody>
          <a:bodyPr wrap="square" rtlCol="0">
            <a:spAutoFit/>
          </a:bodyPr>
          <a:lstStyle/>
          <a:p>
            <a:pPr algn="ctr"/>
            <a:r>
              <a:rPr lang="es-PY" b="1" dirty="0">
                <a:solidFill>
                  <a:srgbClr val="000066"/>
                </a:solidFill>
                <a:latin typeface="Arial Black" panose="020B0A04020102020204" pitchFamily="34" charset="0"/>
              </a:rPr>
              <a:t>Comparativo de Mercaderías Incautadas en Zona Primaria con Superávit</a:t>
            </a:r>
          </a:p>
        </p:txBody>
      </p:sp>
      <p:graphicFrame>
        <p:nvGraphicFramePr>
          <p:cNvPr id="13" name="Gráfico 12">
            <a:extLst>
              <a:ext uri="{FF2B5EF4-FFF2-40B4-BE49-F238E27FC236}">
                <a16:creationId xmlns:a16="http://schemas.microsoft.com/office/drawing/2014/main" id="{267523AC-B5D3-4A92-A63F-164722ED1B5D}"/>
              </a:ext>
            </a:extLst>
          </p:cNvPr>
          <p:cNvGraphicFramePr>
            <a:graphicFrameLocks/>
          </p:cNvGraphicFramePr>
          <p:nvPr>
            <p:extLst>
              <p:ext uri="{D42A27DB-BD31-4B8C-83A1-F6EECF244321}">
                <p14:modId xmlns:p14="http://schemas.microsoft.com/office/powerpoint/2010/main" val="4030585478"/>
              </p:ext>
            </p:extLst>
          </p:nvPr>
        </p:nvGraphicFramePr>
        <p:xfrm>
          <a:off x="283363" y="1977078"/>
          <a:ext cx="8537108" cy="4024529"/>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a:extLst>
              <a:ext uri="{FF2B5EF4-FFF2-40B4-BE49-F238E27FC236}">
                <a16:creationId xmlns:a16="http://schemas.microsoft.com/office/drawing/2014/main" id="{7C10975B-253C-46F8-8170-506F12BC2400}"/>
              </a:ext>
            </a:extLst>
          </p:cNvPr>
          <p:cNvSpPr txBox="1"/>
          <p:nvPr/>
        </p:nvSpPr>
        <p:spPr>
          <a:xfrm>
            <a:off x="366276" y="6066869"/>
            <a:ext cx="829073" cy="253916"/>
          </a:xfrm>
          <a:prstGeom prst="rect">
            <a:avLst/>
          </a:prstGeom>
          <a:noFill/>
        </p:spPr>
        <p:txBody>
          <a:bodyPr wrap="none" rtlCol="0">
            <a:spAutoFit/>
          </a:bodyPr>
          <a:lstStyle/>
          <a:p>
            <a:pPr algn="ctr"/>
            <a:r>
              <a:rPr lang="es-PY" sz="1050" i="1" dirty="0"/>
              <a:t>Kilogramos</a:t>
            </a:r>
          </a:p>
        </p:txBody>
      </p:sp>
      <p:sp>
        <p:nvSpPr>
          <p:cNvPr id="15" name="CuadroTexto 14">
            <a:extLst>
              <a:ext uri="{FF2B5EF4-FFF2-40B4-BE49-F238E27FC236}">
                <a16:creationId xmlns:a16="http://schemas.microsoft.com/office/drawing/2014/main" id="{C431E0B5-EED8-4545-845E-EEEC973FE4DC}"/>
              </a:ext>
            </a:extLst>
          </p:cNvPr>
          <p:cNvSpPr txBox="1"/>
          <p:nvPr/>
        </p:nvSpPr>
        <p:spPr>
          <a:xfrm>
            <a:off x="1412086" y="6079208"/>
            <a:ext cx="829073" cy="253916"/>
          </a:xfrm>
          <a:prstGeom prst="rect">
            <a:avLst/>
          </a:prstGeom>
          <a:noFill/>
        </p:spPr>
        <p:txBody>
          <a:bodyPr wrap="none" rtlCol="0">
            <a:spAutoFit/>
          </a:bodyPr>
          <a:lstStyle/>
          <a:p>
            <a:pPr algn="ctr"/>
            <a:r>
              <a:rPr lang="es-PY" sz="1050" i="1" dirty="0"/>
              <a:t>Kilogramos</a:t>
            </a:r>
          </a:p>
        </p:txBody>
      </p:sp>
      <p:sp>
        <p:nvSpPr>
          <p:cNvPr id="16" name="CuadroTexto 15">
            <a:extLst>
              <a:ext uri="{FF2B5EF4-FFF2-40B4-BE49-F238E27FC236}">
                <a16:creationId xmlns:a16="http://schemas.microsoft.com/office/drawing/2014/main" id="{1AA23143-830F-4E97-9AF3-2A764DA41F1C}"/>
              </a:ext>
            </a:extLst>
          </p:cNvPr>
          <p:cNvSpPr txBox="1"/>
          <p:nvPr/>
        </p:nvSpPr>
        <p:spPr>
          <a:xfrm>
            <a:off x="2573025" y="6066869"/>
            <a:ext cx="829073" cy="253916"/>
          </a:xfrm>
          <a:prstGeom prst="rect">
            <a:avLst/>
          </a:prstGeom>
          <a:noFill/>
        </p:spPr>
        <p:txBody>
          <a:bodyPr wrap="none" rtlCol="0">
            <a:spAutoFit/>
          </a:bodyPr>
          <a:lstStyle/>
          <a:p>
            <a:pPr algn="ctr"/>
            <a:r>
              <a:rPr lang="es-PY" sz="1050" i="1" dirty="0"/>
              <a:t>Kilogramos</a:t>
            </a:r>
          </a:p>
        </p:txBody>
      </p:sp>
      <p:sp>
        <p:nvSpPr>
          <p:cNvPr id="17" name="CuadroTexto 16">
            <a:extLst>
              <a:ext uri="{FF2B5EF4-FFF2-40B4-BE49-F238E27FC236}">
                <a16:creationId xmlns:a16="http://schemas.microsoft.com/office/drawing/2014/main" id="{B982C5DA-27AE-4D4F-BF8D-2081942DE71D}"/>
              </a:ext>
            </a:extLst>
          </p:cNvPr>
          <p:cNvSpPr txBox="1"/>
          <p:nvPr/>
        </p:nvSpPr>
        <p:spPr>
          <a:xfrm>
            <a:off x="3689836" y="6042191"/>
            <a:ext cx="829073" cy="253916"/>
          </a:xfrm>
          <a:prstGeom prst="rect">
            <a:avLst/>
          </a:prstGeom>
          <a:noFill/>
        </p:spPr>
        <p:txBody>
          <a:bodyPr wrap="none" rtlCol="0">
            <a:spAutoFit/>
          </a:bodyPr>
          <a:lstStyle/>
          <a:p>
            <a:pPr algn="ctr"/>
            <a:r>
              <a:rPr lang="es-PY" sz="1050" i="1" dirty="0"/>
              <a:t>Kilogramos</a:t>
            </a:r>
          </a:p>
        </p:txBody>
      </p:sp>
      <p:sp>
        <p:nvSpPr>
          <p:cNvPr id="18" name="CuadroTexto 17">
            <a:extLst>
              <a:ext uri="{FF2B5EF4-FFF2-40B4-BE49-F238E27FC236}">
                <a16:creationId xmlns:a16="http://schemas.microsoft.com/office/drawing/2014/main" id="{B565FC7E-B5E9-4BBC-815B-11E716F54311}"/>
              </a:ext>
            </a:extLst>
          </p:cNvPr>
          <p:cNvSpPr txBox="1"/>
          <p:nvPr/>
        </p:nvSpPr>
        <p:spPr>
          <a:xfrm>
            <a:off x="4625093" y="6066869"/>
            <a:ext cx="829073" cy="253916"/>
          </a:xfrm>
          <a:prstGeom prst="rect">
            <a:avLst/>
          </a:prstGeom>
          <a:noFill/>
        </p:spPr>
        <p:txBody>
          <a:bodyPr wrap="none" rtlCol="0">
            <a:spAutoFit/>
          </a:bodyPr>
          <a:lstStyle/>
          <a:p>
            <a:pPr algn="ctr"/>
            <a:r>
              <a:rPr lang="es-PY" sz="1050" i="1" dirty="0"/>
              <a:t>Kilogramos</a:t>
            </a:r>
          </a:p>
        </p:txBody>
      </p:sp>
      <p:sp>
        <p:nvSpPr>
          <p:cNvPr id="19" name="CuadroTexto 18">
            <a:extLst>
              <a:ext uri="{FF2B5EF4-FFF2-40B4-BE49-F238E27FC236}">
                <a16:creationId xmlns:a16="http://schemas.microsoft.com/office/drawing/2014/main" id="{35FE708B-7266-4F65-B4E2-3F2817BA6847}"/>
              </a:ext>
            </a:extLst>
          </p:cNvPr>
          <p:cNvSpPr txBox="1"/>
          <p:nvPr/>
        </p:nvSpPr>
        <p:spPr>
          <a:xfrm>
            <a:off x="5621264" y="6079208"/>
            <a:ext cx="721672" cy="253916"/>
          </a:xfrm>
          <a:prstGeom prst="rect">
            <a:avLst/>
          </a:prstGeom>
          <a:noFill/>
        </p:spPr>
        <p:txBody>
          <a:bodyPr wrap="none" rtlCol="0">
            <a:spAutoFit/>
          </a:bodyPr>
          <a:lstStyle/>
          <a:p>
            <a:pPr algn="ctr"/>
            <a:r>
              <a:rPr lang="es-PY" sz="1050" i="1" dirty="0"/>
              <a:t>Unidades</a:t>
            </a:r>
          </a:p>
        </p:txBody>
      </p:sp>
      <p:sp>
        <p:nvSpPr>
          <p:cNvPr id="20" name="CuadroTexto 19">
            <a:extLst>
              <a:ext uri="{FF2B5EF4-FFF2-40B4-BE49-F238E27FC236}">
                <a16:creationId xmlns:a16="http://schemas.microsoft.com/office/drawing/2014/main" id="{6CB12C97-AAE0-4DF7-A58B-5FBFFE2BE2B6}"/>
              </a:ext>
            </a:extLst>
          </p:cNvPr>
          <p:cNvSpPr txBox="1"/>
          <p:nvPr/>
        </p:nvSpPr>
        <p:spPr>
          <a:xfrm>
            <a:off x="6670794" y="6079208"/>
            <a:ext cx="511679" cy="253916"/>
          </a:xfrm>
          <a:prstGeom prst="rect">
            <a:avLst/>
          </a:prstGeom>
          <a:noFill/>
        </p:spPr>
        <p:txBody>
          <a:bodyPr wrap="none" rtlCol="0">
            <a:spAutoFit/>
          </a:bodyPr>
          <a:lstStyle/>
          <a:p>
            <a:pPr algn="ctr"/>
            <a:r>
              <a:rPr lang="es-PY" sz="1050" i="1" dirty="0"/>
              <a:t>Pares</a:t>
            </a:r>
          </a:p>
        </p:txBody>
      </p:sp>
      <p:sp>
        <p:nvSpPr>
          <p:cNvPr id="21" name="CuadroTexto 20">
            <a:extLst>
              <a:ext uri="{FF2B5EF4-FFF2-40B4-BE49-F238E27FC236}">
                <a16:creationId xmlns:a16="http://schemas.microsoft.com/office/drawing/2014/main" id="{1EB7B4E2-3815-42B6-81F3-4B0324B42551}"/>
              </a:ext>
            </a:extLst>
          </p:cNvPr>
          <p:cNvSpPr txBox="1"/>
          <p:nvPr/>
        </p:nvSpPr>
        <p:spPr>
          <a:xfrm>
            <a:off x="7707970" y="6068954"/>
            <a:ext cx="721672" cy="253916"/>
          </a:xfrm>
          <a:prstGeom prst="rect">
            <a:avLst/>
          </a:prstGeom>
          <a:noFill/>
        </p:spPr>
        <p:txBody>
          <a:bodyPr wrap="none" rtlCol="0">
            <a:spAutoFit/>
          </a:bodyPr>
          <a:lstStyle/>
          <a:p>
            <a:pPr algn="ctr"/>
            <a:r>
              <a:rPr lang="es-PY" sz="1050" i="1" dirty="0"/>
              <a:t>Unidades</a:t>
            </a:r>
          </a:p>
        </p:txBody>
      </p:sp>
    </p:spTree>
    <p:extLst>
      <p:ext uri="{BB962C8B-B14F-4D97-AF65-F5344CB8AC3E}">
        <p14:creationId xmlns:p14="http://schemas.microsoft.com/office/powerpoint/2010/main" val="3650374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
            <a:extLst>
              <a:ext uri="{FF2B5EF4-FFF2-40B4-BE49-F238E27FC236}">
                <a16:creationId xmlns:a16="http://schemas.microsoft.com/office/drawing/2014/main" id="{BFDA5A34-D43E-4C05-8D98-71058B17C5BC}"/>
              </a:ext>
            </a:extLst>
          </p:cNvPr>
          <p:cNvSpPr/>
          <p:nvPr/>
        </p:nvSpPr>
        <p:spPr>
          <a:xfrm>
            <a:off x="642910" y="898724"/>
            <a:ext cx="8143932" cy="646331"/>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PY" b="1" dirty="0">
                <a:solidFill>
                  <a:srgbClr val="000066"/>
                </a:solidFill>
                <a:latin typeface="Arial Black" panose="020B0A04020102020204" pitchFamily="34" charset="0"/>
              </a:rPr>
              <a:t>Incautaciones Administración de Aduana de Encarnación</a:t>
            </a:r>
          </a:p>
        </p:txBody>
      </p:sp>
      <p:pic>
        <p:nvPicPr>
          <p:cNvPr id="7" name="Picture 2">
            <a:extLst>
              <a:ext uri="{FF2B5EF4-FFF2-40B4-BE49-F238E27FC236}">
                <a16:creationId xmlns:a16="http://schemas.microsoft.com/office/drawing/2014/main" id="{EB667EE4-FD21-4421-BC3D-6FE3BBBBF3D8}"/>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a:extLst>
              <a:ext uri="{FF2B5EF4-FFF2-40B4-BE49-F238E27FC236}">
                <a16:creationId xmlns:a16="http://schemas.microsoft.com/office/drawing/2014/main" id="{691CCB7E-A857-4BB7-BBC3-5996A26DF476}"/>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5F83FDBB-F179-499D-AF44-EBD2561D0DBB}"/>
              </a:ext>
            </a:extLst>
          </p:cNvPr>
          <p:cNvPicPr>
            <a:picLocks noChangeAspect="1"/>
          </p:cNvPicPr>
          <p:nvPr/>
        </p:nvPicPr>
        <p:blipFill>
          <a:blip r:embed="rId3"/>
          <a:stretch>
            <a:fillRect/>
          </a:stretch>
        </p:blipFill>
        <p:spPr>
          <a:xfrm>
            <a:off x="1331640" y="1819706"/>
            <a:ext cx="6696744" cy="4746236"/>
          </a:xfrm>
          <a:prstGeom prst="rect">
            <a:avLst/>
          </a:prstGeom>
        </p:spPr>
      </p:pic>
    </p:spTree>
    <p:extLst>
      <p:ext uri="{BB962C8B-B14F-4D97-AF65-F5344CB8AC3E}">
        <p14:creationId xmlns:p14="http://schemas.microsoft.com/office/powerpoint/2010/main" val="19877871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
            <a:extLst>
              <a:ext uri="{FF2B5EF4-FFF2-40B4-BE49-F238E27FC236}">
                <a16:creationId xmlns:a16="http://schemas.microsoft.com/office/drawing/2014/main" id="{BFDA5A34-D43E-4C05-8D98-71058B17C5BC}"/>
              </a:ext>
            </a:extLst>
          </p:cNvPr>
          <p:cNvSpPr/>
          <p:nvPr/>
        </p:nvSpPr>
        <p:spPr>
          <a:xfrm>
            <a:off x="730757" y="837941"/>
            <a:ext cx="8143932" cy="923330"/>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PY" b="1" dirty="0">
                <a:solidFill>
                  <a:srgbClr val="000066"/>
                </a:solidFill>
                <a:latin typeface="Arial Black" panose="020B0A04020102020204" pitchFamily="34" charset="0"/>
              </a:rPr>
              <a:t>Incautaciones Coordinación Operativa de Investigación Aduanera</a:t>
            </a:r>
          </a:p>
        </p:txBody>
      </p:sp>
      <p:sp>
        <p:nvSpPr>
          <p:cNvPr id="53250" name="AutoShape 2" descr="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Y"/>
          </a:p>
        </p:txBody>
      </p:sp>
      <p:sp>
        <p:nvSpPr>
          <p:cNvPr id="53252" name="AutoShape 4" descr="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Y"/>
          </a:p>
        </p:txBody>
      </p:sp>
      <p:sp>
        <p:nvSpPr>
          <p:cNvPr id="53254" name="AutoShape 6" descr="Vista previa de image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Y"/>
          </a:p>
        </p:txBody>
      </p:sp>
      <p:sp>
        <p:nvSpPr>
          <p:cNvPr id="53257" name="AutoShape 9" descr="Imag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PY"/>
          </a:p>
        </p:txBody>
      </p:sp>
      <p:pic>
        <p:nvPicPr>
          <p:cNvPr id="12" name="Picture 2">
            <a:extLst>
              <a:ext uri="{FF2B5EF4-FFF2-40B4-BE49-F238E27FC236}">
                <a16:creationId xmlns:a16="http://schemas.microsoft.com/office/drawing/2014/main" id="{11F76BBC-BE90-4EA4-959B-7133D6F3588C}"/>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3" name="Rectángulo 12">
            <a:extLst>
              <a:ext uri="{FF2B5EF4-FFF2-40B4-BE49-F238E27FC236}">
                <a16:creationId xmlns:a16="http://schemas.microsoft.com/office/drawing/2014/main" id="{693C7563-E8A3-4C1E-867B-005377E20F8F}"/>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42A26D83-802D-412F-87BB-4376DABB0D92}"/>
              </a:ext>
            </a:extLst>
          </p:cNvPr>
          <p:cNvPicPr>
            <a:picLocks noChangeAspect="1"/>
          </p:cNvPicPr>
          <p:nvPr/>
        </p:nvPicPr>
        <p:blipFill>
          <a:blip r:embed="rId3"/>
          <a:stretch>
            <a:fillRect/>
          </a:stretch>
        </p:blipFill>
        <p:spPr>
          <a:xfrm>
            <a:off x="212099" y="1916832"/>
            <a:ext cx="4781027" cy="4503425"/>
          </a:xfrm>
          <a:prstGeom prst="rect">
            <a:avLst/>
          </a:prstGeom>
        </p:spPr>
      </p:pic>
      <p:pic>
        <p:nvPicPr>
          <p:cNvPr id="7" name="Imagen 6">
            <a:extLst>
              <a:ext uri="{FF2B5EF4-FFF2-40B4-BE49-F238E27FC236}">
                <a16:creationId xmlns:a16="http://schemas.microsoft.com/office/drawing/2014/main" id="{4C37D3C4-B166-400F-A78C-5AFF76010800}"/>
              </a:ext>
            </a:extLst>
          </p:cNvPr>
          <p:cNvPicPr>
            <a:picLocks noChangeAspect="1"/>
          </p:cNvPicPr>
          <p:nvPr/>
        </p:nvPicPr>
        <p:blipFill>
          <a:blip r:embed="rId4"/>
          <a:stretch>
            <a:fillRect/>
          </a:stretch>
        </p:blipFill>
        <p:spPr>
          <a:xfrm>
            <a:off x="4993126" y="1932512"/>
            <a:ext cx="4103416" cy="4627872"/>
          </a:xfrm>
          <a:prstGeom prst="rect">
            <a:avLst/>
          </a:prstGeom>
        </p:spPr>
      </p:pic>
    </p:spTree>
    <p:extLst>
      <p:ext uri="{BB962C8B-B14F-4D97-AF65-F5344CB8AC3E}">
        <p14:creationId xmlns:p14="http://schemas.microsoft.com/office/powerpoint/2010/main" val="42405476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1">
            <a:extLst>
              <a:ext uri="{FF2B5EF4-FFF2-40B4-BE49-F238E27FC236}">
                <a16:creationId xmlns:a16="http://schemas.microsoft.com/office/drawing/2014/main" id="{BFDA5A34-D43E-4C05-8D98-71058B17C5BC}"/>
              </a:ext>
            </a:extLst>
          </p:cNvPr>
          <p:cNvSpPr/>
          <p:nvPr/>
        </p:nvSpPr>
        <p:spPr>
          <a:xfrm>
            <a:off x="635294" y="898724"/>
            <a:ext cx="8143932" cy="646331"/>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PY" b="1" dirty="0">
                <a:solidFill>
                  <a:srgbClr val="000066"/>
                </a:solidFill>
                <a:latin typeface="Arial Black" panose="020B0A04020102020204" pitchFamily="34" charset="0"/>
              </a:rPr>
              <a:t>Incautaciones Administración de Aduana de Ciudad del Este</a:t>
            </a:r>
          </a:p>
        </p:txBody>
      </p:sp>
      <p:pic>
        <p:nvPicPr>
          <p:cNvPr id="9" name="Picture 2">
            <a:extLst>
              <a:ext uri="{FF2B5EF4-FFF2-40B4-BE49-F238E27FC236}">
                <a16:creationId xmlns:a16="http://schemas.microsoft.com/office/drawing/2014/main" id="{9361914D-0DD2-4BA6-A487-870F439AE868}"/>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0" name="Rectángulo 9">
            <a:extLst>
              <a:ext uri="{FF2B5EF4-FFF2-40B4-BE49-F238E27FC236}">
                <a16:creationId xmlns:a16="http://schemas.microsoft.com/office/drawing/2014/main" id="{5652D0F4-1AF0-4D0F-A7FC-095548B101CC}"/>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E994D763-5416-43FE-89D3-F8BB79538632}"/>
              </a:ext>
            </a:extLst>
          </p:cNvPr>
          <p:cNvPicPr>
            <a:picLocks noChangeAspect="1"/>
          </p:cNvPicPr>
          <p:nvPr/>
        </p:nvPicPr>
        <p:blipFill rotWithShape="1">
          <a:blip r:embed="rId3"/>
          <a:srcRect l="1250" r="1289"/>
          <a:stretch/>
        </p:blipFill>
        <p:spPr>
          <a:xfrm>
            <a:off x="826971" y="1768884"/>
            <a:ext cx="7681122" cy="4695250"/>
          </a:xfrm>
          <a:prstGeom prst="rect">
            <a:avLst/>
          </a:prstGeom>
        </p:spPr>
      </p:pic>
    </p:spTree>
    <p:extLst>
      <p:ext uri="{BB962C8B-B14F-4D97-AF65-F5344CB8AC3E}">
        <p14:creationId xmlns:p14="http://schemas.microsoft.com/office/powerpoint/2010/main" val="25292799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DA5A34-D43E-4C05-8D98-71058B17C5BC}"/>
              </a:ext>
            </a:extLst>
          </p:cNvPr>
          <p:cNvSpPr/>
          <p:nvPr/>
        </p:nvSpPr>
        <p:spPr>
          <a:xfrm>
            <a:off x="635294" y="866125"/>
            <a:ext cx="8143932" cy="923330"/>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PY" b="1" dirty="0">
                <a:solidFill>
                  <a:srgbClr val="000066"/>
                </a:solidFill>
                <a:latin typeface="Arial Black" panose="020B0A04020102020204" pitchFamily="34" charset="0"/>
              </a:rPr>
              <a:t>Acciones Coordinación Administrativa de Investigación Aduanera</a:t>
            </a:r>
          </a:p>
        </p:txBody>
      </p:sp>
      <p:pic>
        <p:nvPicPr>
          <p:cNvPr id="5" name="Picture 2">
            <a:extLst>
              <a:ext uri="{FF2B5EF4-FFF2-40B4-BE49-F238E27FC236}">
                <a16:creationId xmlns:a16="http://schemas.microsoft.com/office/drawing/2014/main" id="{00BF0C08-2042-42B6-BC4F-4BA1DBD98CF8}"/>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a:extLst>
              <a:ext uri="{FF2B5EF4-FFF2-40B4-BE49-F238E27FC236}">
                <a16:creationId xmlns:a16="http://schemas.microsoft.com/office/drawing/2014/main" id="{52ED0A16-0841-4D0B-889D-03378C5E0447}"/>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2020</a:t>
            </a:r>
            <a:endParaRPr lang="es-PY" sz="1100" dirty="0">
              <a:effectLst/>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112DF151-508C-41B5-8D07-A2520493673A}"/>
              </a:ext>
            </a:extLst>
          </p:cNvPr>
          <p:cNvSpPr txBox="1"/>
          <p:nvPr/>
        </p:nvSpPr>
        <p:spPr>
          <a:xfrm>
            <a:off x="3009881" y="1916916"/>
            <a:ext cx="5961635" cy="3693319"/>
          </a:xfrm>
          <a:prstGeom prst="rect">
            <a:avLst/>
          </a:prstGeom>
          <a:noFill/>
        </p:spPr>
        <p:txBody>
          <a:bodyPr wrap="square">
            <a:spAutoFit/>
          </a:bodyPr>
          <a:lstStyle/>
          <a:p>
            <a:pPr algn="just"/>
            <a:r>
              <a:rPr lang="es-MX" dirty="0"/>
              <a:t>Las acciones de la Coordinación Administrativa de Investigación Aduanera (CAIA) en el ejercicio 2021 priorizó la atención en riesgos macros que conforme a diferentes eventos (nacionales e internacionales), y mediante el análisis estratégico y el despliegue táctico, orientó las acciones a medidas preventivas, sobre un escenario cambiante y atípico.</a:t>
            </a:r>
          </a:p>
          <a:p>
            <a:pPr algn="just"/>
            <a:endParaRPr lang="es-MX" dirty="0"/>
          </a:p>
          <a:p>
            <a:pPr algn="just"/>
            <a:r>
              <a:rPr lang="es-MX" dirty="0"/>
              <a:t>Es por ello, mientras que unos riesgos “aumentan” (narcotráfico), otros “decrecen” (piratería), lecturas estas, como bien se refiere, son contestes. Los aliados globales e informaciones de igual índole resultan claves para el entendimiento.</a:t>
            </a:r>
          </a:p>
        </p:txBody>
      </p:sp>
      <p:pic>
        <p:nvPicPr>
          <p:cNvPr id="18" name="Imagen 17">
            <a:extLst>
              <a:ext uri="{FF2B5EF4-FFF2-40B4-BE49-F238E27FC236}">
                <a16:creationId xmlns:a16="http://schemas.microsoft.com/office/drawing/2014/main" id="{3B2E417F-D94D-41EA-9B98-FEEE602EBAEB}"/>
              </a:ext>
            </a:extLst>
          </p:cNvPr>
          <p:cNvPicPr>
            <a:picLocks noChangeAspect="1"/>
          </p:cNvPicPr>
          <p:nvPr/>
        </p:nvPicPr>
        <p:blipFill>
          <a:blip r:embed="rId3"/>
          <a:stretch>
            <a:fillRect/>
          </a:stretch>
        </p:blipFill>
        <p:spPr>
          <a:xfrm>
            <a:off x="635294" y="1685569"/>
            <a:ext cx="2374587" cy="4710009"/>
          </a:xfrm>
          <a:prstGeom prst="rect">
            <a:avLst/>
          </a:prstGeom>
        </p:spPr>
      </p:pic>
    </p:spTree>
    <p:extLst>
      <p:ext uri="{BB962C8B-B14F-4D97-AF65-F5344CB8AC3E}">
        <p14:creationId xmlns:p14="http://schemas.microsoft.com/office/powerpoint/2010/main" val="28892877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DA5A34-D43E-4C05-8D98-71058B17C5BC}"/>
              </a:ext>
            </a:extLst>
          </p:cNvPr>
          <p:cNvSpPr/>
          <p:nvPr/>
        </p:nvSpPr>
        <p:spPr>
          <a:xfrm>
            <a:off x="635294" y="866125"/>
            <a:ext cx="8143932" cy="923330"/>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PY" b="1" dirty="0">
                <a:solidFill>
                  <a:srgbClr val="000066"/>
                </a:solidFill>
                <a:latin typeface="Arial Black" panose="020B0A04020102020204" pitchFamily="34" charset="0"/>
              </a:rPr>
              <a:t>Acciones Coordinación Administrativa de Investigación Aduanera</a:t>
            </a:r>
          </a:p>
        </p:txBody>
      </p:sp>
      <p:pic>
        <p:nvPicPr>
          <p:cNvPr id="5" name="Picture 2">
            <a:extLst>
              <a:ext uri="{FF2B5EF4-FFF2-40B4-BE49-F238E27FC236}">
                <a16:creationId xmlns:a16="http://schemas.microsoft.com/office/drawing/2014/main" id="{00BF0C08-2042-42B6-BC4F-4BA1DBD98CF8}"/>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a:extLst>
              <a:ext uri="{FF2B5EF4-FFF2-40B4-BE49-F238E27FC236}">
                <a16:creationId xmlns:a16="http://schemas.microsoft.com/office/drawing/2014/main" id="{52ED0A16-0841-4D0B-889D-03378C5E0447}"/>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4" name="CuadroTexto 13">
            <a:extLst>
              <a:ext uri="{FF2B5EF4-FFF2-40B4-BE49-F238E27FC236}">
                <a16:creationId xmlns:a16="http://schemas.microsoft.com/office/drawing/2014/main" id="{EEECD700-D039-4324-BF0E-BB1570095511}"/>
              </a:ext>
            </a:extLst>
          </p:cNvPr>
          <p:cNvSpPr txBox="1"/>
          <p:nvPr/>
        </p:nvSpPr>
        <p:spPr>
          <a:xfrm>
            <a:off x="3635896" y="3394683"/>
            <a:ext cx="2952328"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RENDIMIENTO</a:t>
            </a:r>
          </a:p>
        </p:txBody>
      </p:sp>
      <p:pic>
        <p:nvPicPr>
          <p:cNvPr id="10" name="Imagen 9">
            <a:extLst>
              <a:ext uri="{FF2B5EF4-FFF2-40B4-BE49-F238E27FC236}">
                <a16:creationId xmlns:a16="http://schemas.microsoft.com/office/drawing/2014/main" id="{3D84B3EA-0D31-4B29-AB37-608056BAE00C}"/>
              </a:ext>
            </a:extLst>
          </p:cNvPr>
          <p:cNvPicPr>
            <a:picLocks noChangeAspect="1"/>
          </p:cNvPicPr>
          <p:nvPr/>
        </p:nvPicPr>
        <p:blipFill>
          <a:blip r:embed="rId3"/>
          <a:stretch>
            <a:fillRect/>
          </a:stretch>
        </p:blipFill>
        <p:spPr>
          <a:xfrm>
            <a:off x="1593442" y="2095353"/>
            <a:ext cx="6227636" cy="1264222"/>
          </a:xfrm>
          <a:prstGeom prst="rect">
            <a:avLst/>
          </a:prstGeom>
        </p:spPr>
      </p:pic>
      <p:sp>
        <p:nvSpPr>
          <p:cNvPr id="16" name="CuadroTexto 15">
            <a:extLst>
              <a:ext uri="{FF2B5EF4-FFF2-40B4-BE49-F238E27FC236}">
                <a16:creationId xmlns:a16="http://schemas.microsoft.com/office/drawing/2014/main" id="{06A69F78-324E-4354-9FC6-891C88B824F9}"/>
              </a:ext>
            </a:extLst>
          </p:cNvPr>
          <p:cNvSpPr txBox="1"/>
          <p:nvPr/>
        </p:nvSpPr>
        <p:spPr>
          <a:xfrm>
            <a:off x="3635896" y="1760831"/>
            <a:ext cx="2952328" cy="369332"/>
          </a:xfrm>
          <a:prstGeom prst="rect">
            <a:avLst/>
          </a:prstGeom>
          <a:noFill/>
        </p:spPr>
        <p:txBody>
          <a:bodyPr wrap="square" rtlCol="0">
            <a:spAutoFit/>
          </a:bodyPr>
          <a:lstStyle/>
          <a:p>
            <a:r>
              <a:rPr lang="es-MX" b="1" dirty="0">
                <a:effectLst>
                  <a:outerShdw blurRad="38100" dist="38100" dir="2700000" algn="tl">
                    <a:srgbClr val="000000">
                      <a:alpha val="43137"/>
                    </a:srgbClr>
                  </a:outerShdw>
                </a:effectLst>
              </a:rPr>
              <a:t>ACCIONES 2021</a:t>
            </a:r>
          </a:p>
        </p:txBody>
      </p:sp>
      <p:pic>
        <p:nvPicPr>
          <p:cNvPr id="11" name="Imagen 10">
            <a:extLst>
              <a:ext uri="{FF2B5EF4-FFF2-40B4-BE49-F238E27FC236}">
                <a16:creationId xmlns:a16="http://schemas.microsoft.com/office/drawing/2014/main" id="{DE936117-A902-4768-AD15-6B6D67F4083F}"/>
              </a:ext>
            </a:extLst>
          </p:cNvPr>
          <p:cNvPicPr>
            <a:picLocks noChangeAspect="1"/>
          </p:cNvPicPr>
          <p:nvPr/>
        </p:nvPicPr>
        <p:blipFill>
          <a:blip r:embed="rId4"/>
          <a:stretch>
            <a:fillRect/>
          </a:stretch>
        </p:blipFill>
        <p:spPr>
          <a:xfrm>
            <a:off x="1553714" y="3822854"/>
            <a:ext cx="6227636" cy="1144651"/>
          </a:xfrm>
          <a:prstGeom prst="rect">
            <a:avLst/>
          </a:prstGeom>
        </p:spPr>
      </p:pic>
      <p:pic>
        <p:nvPicPr>
          <p:cNvPr id="13" name="Imagen 12">
            <a:extLst>
              <a:ext uri="{FF2B5EF4-FFF2-40B4-BE49-F238E27FC236}">
                <a16:creationId xmlns:a16="http://schemas.microsoft.com/office/drawing/2014/main" id="{2B2252B0-BC02-48FD-8FE0-F5D559CEBB2A}"/>
              </a:ext>
            </a:extLst>
          </p:cNvPr>
          <p:cNvPicPr>
            <a:picLocks noChangeAspect="1"/>
          </p:cNvPicPr>
          <p:nvPr/>
        </p:nvPicPr>
        <p:blipFill>
          <a:blip r:embed="rId5"/>
          <a:stretch>
            <a:fillRect/>
          </a:stretch>
        </p:blipFill>
        <p:spPr>
          <a:xfrm>
            <a:off x="1543442" y="5297038"/>
            <a:ext cx="6227636" cy="1389674"/>
          </a:xfrm>
          <a:prstGeom prst="rect">
            <a:avLst/>
          </a:prstGeom>
        </p:spPr>
      </p:pic>
    </p:spTree>
    <p:extLst>
      <p:ext uri="{BB962C8B-B14F-4D97-AF65-F5344CB8AC3E}">
        <p14:creationId xmlns:p14="http://schemas.microsoft.com/office/powerpoint/2010/main" val="37805439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BFDA5A34-D43E-4C05-8D98-71058B17C5BC}"/>
              </a:ext>
            </a:extLst>
          </p:cNvPr>
          <p:cNvSpPr/>
          <p:nvPr/>
        </p:nvSpPr>
        <p:spPr>
          <a:xfrm>
            <a:off x="635294" y="866125"/>
            <a:ext cx="8143932" cy="923330"/>
          </a:xfrm>
          <a:prstGeom prst="rect">
            <a:avLst/>
          </a:prstGeom>
        </p:spPr>
        <p:txBody>
          <a:bodyPr wrap="square">
            <a:spAutoFit/>
          </a:bodyPr>
          <a:lstStyle/>
          <a:p>
            <a:pPr algn="ctr"/>
            <a:endParaRPr lang="es-PY" b="1" dirty="0">
              <a:solidFill>
                <a:srgbClr val="000066"/>
              </a:solidFill>
              <a:latin typeface="Arial Black" panose="020B0A04020102020204" pitchFamily="34" charset="0"/>
            </a:endParaRPr>
          </a:p>
          <a:p>
            <a:pPr algn="ctr"/>
            <a:r>
              <a:rPr lang="es-MX" b="1" dirty="0">
                <a:solidFill>
                  <a:srgbClr val="000066"/>
                </a:solidFill>
                <a:latin typeface="Arial Black" panose="020B0A04020102020204" pitchFamily="34" charset="0"/>
              </a:rPr>
              <a:t>Otros desafíos asumidos por la Coordinación Administrativa de Investigación Aduanera (CAIA)</a:t>
            </a:r>
            <a:endParaRPr lang="es-PY" b="1" dirty="0">
              <a:solidFill>
                <a:srgbClr val="000066"/>
              </a:solidFill>
              <a:latin typeface="Arial Black" panose="020B0A04020102020204" pitchFamily="34" charset="0"/>
            </a:endParaRPr>
          </a:p>
        </p:txBody>
      </p:sp>
      <p:pic>
        <p:nvPicPr>
          <p:cNvPr id="5" name="Picture 2">
            <a:extLst>
              <a:ext uri="{FF2B5EF4-FFF2-40B4-BE49-F238E27FC236}">
                <a16:creationId xmlns:a16="http://schemas.microsoft.com/office/drawing/2014/main" id="{00BF0C08-2042-42B6-BC4F-4BA1DBD98CF8}"/>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8" name="Rectángulo 7">
            <a:extLst>
              <a:ext uri="{FF2B5EF4-FFF2-40B4-BE49-F238E27FC236}">
                <a16:creationId xmlns:a16="http://schemas.microsoft.com/office/drawing/2014/main" id="{52ED0A16-0841-4D0B-889D-03378C5E0447}"/>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2020</a:t>
            </a:r>
            <a:endParaRPr lang="es-PY" sz="1100" dirty="0">
              <a:effectLst/>
              <a:ea typeface="Calibri" panose="020F0502020204030204" pitchFamily="34" charset="0"/>
              <a:cs typeface="Times New Roman" panose="02020603050405020304" pitchFamily="18" charset="0"/>
            </a:endParaRPr>
          </a:p>
        </p:txBody>
      </p:sp>
      <p:sp>
        <p:nvSpPr>
          <p:cNvPr id="17" name="CuadroTexto 16">
            <a:extLst>
              <a:ext uri="{FF2B5EF4-FFF2-40B4-BE49-F238E27FC236}">
                <a16:creationId xmlns:a16="http://schemas.microsoft.com/office/drawing/2014/main" id="{112DF151-508C-41B5-8D07-A2520493673A}"/>
              </a:ext>
            </a:extLst>
          </p:cNvPr>
          <p:cNvSpPr txBox="1"/>
          <p:nvPr/>
        </p:nvSpPr>
        <p:spPr>
          <a:xfrm>
            <a:off x="395537" y="1916916"/>
            <a:ext cx="8575980" cy="4524315"/>
          </a:xfrm>
          <a:prstGeom prst="rect">
            <a:avLst/>
          </a:prstGeom>
          <a:noFill/>
        </p:spPr>
        <p:txBody>
          <a:bodyPr wrap="square">
            <a:spAutoFit/>
          </a:bodyPr>
          <a:lstStyle/>
          <a:p>
            <a:pPr algn="just"/>
            <a:r>
              <a:rPr lang="es-MX" sz="1600" dirty="0"/>
              <a:t>•Preparación y ejecución de medidas tendientes a mejoras sistémicas institucionales, en el marco de la 4ta. Ronda de Evaluaciones Mutuas GAFILAT – Paraguay.</a:t>
            </a:r>
          </a:p>
          <a:p>
            <a:pPr algn="just"/>
            <a:r>
              <a:rPr lang="es-MX" sz="1600" dirty="0"/>
              <a:t>•Representación institucional (DNA) en el marco del Sistema ALA-CFT Nacional, respecto a la 4ta. Ronda de Evaluaciones Mutuas GAFILAT – Paraguay.</a:t>
            </a:r>
          </a:p>
          <a:p>
            <a:pPr algn="just"/>
            <a:r>
              <a:rPr lang="es-MX" sz="1600" dirty="0"/>
              <a:t>•Mejoras en la línea de control aduanero para el ingreso-egreso de viajeros.</a:t>
            </a:r>
          </a:p>
          <a:p>
            <a:pPr algn="just"/>
            <a:r>
              <a:rPr lang="es-MX" sz="1600" dirty="0"/>
              <a:t>•Gestiones para la implementación del Sistema ATS-G sobre datos API/PNR,</a:t>
            </a:r>
          </a:p>
          <a:p>
            <a:pPr algn="just"/>
            <a:r>
              <a:rPr lang="es-MX" sz="1600" dirty="0"/>
              <a:t>•Gestiones para la sustentabilidad del TTU-Paraguay y actualización permanente del Sistema DARTTS.</a:t>
            </a:r>
          </a:p>
          <a:p>
            <a:pPr algn="just"/>
            <a:r>
              <a:rPr lang="es-MX" sz="1600" dirty="0"/>
              <a:t>•Gestiones para la implementación del Proyecto “Colibrí” de la Organización Mundial de Aduanas (WCO por sus siglas en inglés).</a:t>
            </a:r>
          </a:p>
          <a:p>
            <a:pPr algn="just"/>
            <a:r>
              <a:rPr lang="es-MX" sz="1600" dirty="0"/>
              <a:t>•Socialización, estudio y gestiones </a:t>
            </a:r>
            <a:r>
              <a:rPr lang="es-MX" sz="1600" dirty="0" err="1"/>
              <a:t>inter-agencias</a:t>
            </a:r>
            <a:r>
              <a:rPr lang="es-MX" sz="1600" dirty="0"/>
              <a:t> sobre iniciativas de fortalecimiento y contribución a sistemas nacionales e integrados, con orientación en “seguridad”.</a:t>
            </a:r>
          </a:p>
          <a:p>
            <a:pPr algn="just"/>
            <a:r>
              <a:rPr lang="es-MX" sz="1600" dirty="0"/>
              <a:t>•Gestiones para asistencia material en inspecciones (K9, herramientas y equipos tecnológicos).</a:t>
            </a:r>
          </a:p>
          <a:p>
            <a:pPr algn="just"/>
            <a:r>
              <a:rPr lang="es-MX" sz="1600" dirty="0"/>
              <a:t>•Fortalecimiento de red de contactos en el extranjero (países de destino) en materia de administración de información de inteligencia e intercambio de información.</a:t>
            </a:r>
          </a:p>
          <a:p>
            <a:pPr algn="just"/>
            <a:r>
              <a:rPr lang="es-MX" sz="1600" dirty="0"/>
              <a:t>•Sustentabilidad en la ejecución del Programa Global de Control de Contenedores de la Oficina de las Naciones Unidas contra la Droga y el Delito (UNODC por sus siglas en inglés) y la Organización Mundial de Aduanas (WCO por sus siglas en inglés) vigente.</a:t>
            </a:r>
          </a:p>
        </p:txBody>
      </p:sp>
    </p:spTree>
    <p:extLst>
      <p:ext uri="{BB962C8B-B14F-4D97-AF65-F5344CB8AC3E}">
        <p14:creationId xmlns:p14="http://schemas.microsoft.com/office/powerpoint/2010/main" val="19421506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1151620" y="1196752"/>
            <a:ext cx="6840760" cy="108011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38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Resultados de la Formalización de algunas operaciones</a:t>
            </a:r>
          </a:p>
        </p:txBody>
      </p:sp>
    </p:spTree>
    <p:extLst>
      <p:ext uri="{BB962C8B-B14F-4D97-AF65-F5344CB8AC3E}">
        <p14:creationId xmlns:p14="http://schemas.microsoft.com/office/powerpoint/2010/main" val="101358631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5" name="CuadroTexto 14">
            <a:extLst>
              <a:ext uri="{FF2B5EF4-FFF2-40B4-BE49-F238E27FC236}">
                <a16:creationId xmlns:a16="http://schemas.microsoft.com/office/drawing/2014/main" id="{39798F2E-6840-48DA-A4CC-95BAA7C3575F}"/>
              </a:ext>
            </a:extLst>
          </p:cNvPr>
          <p:cNvSpPr txBox="1"/>
          <p:nvPr/>
        </p:nvSpPr>
        <p:spPr>
          <a:xfrm>
            <a:off x="635294" y="5661248"/>
            <a:ext cx="3796139" cy="276999"/>
          </a:xfrm>
          <a:prstGeom prst="rect">
            <a:avLst/>
          </a:prstGeom>
          <a:noFill/>
        </p:spPr>
        <p:txBody>
          <a:bodyPr wrap="square" rtlCol="0">
            <a:spAutoFit/>
          </a:bodyPr>
          <a:lstStyle/>
          <a:p>
            <a:r>
              <a:rPr lang="es-PY" sz="1200" b="1" dirty="0">
                <a:cs typeface="Times New Roman" panose="02020603050405020304" pitchFamily="18" charset="0"/>
              </a:rPr>
              <a:t>Fuente: </a:t>
            </a:r>
            <a:r>
              <a:rPr lang="es-PY" sz="1200" dirty="0">
                <a:cs typeface="Times New Roman" panose="02020603050405020304" pitchFamily="18" charset="0"/>
              </a:rPr>
              <a:t>Dirección TIC – SOFIA.</a:t>
            </a:r>
            <a:endParaRPr lang="en-US" sz="1200" dirty="0">
              <a:cs typeface="Times New Roman" panose="02020603050405020304" pitchFamily="18" charset="0"/>
            </a:endParaRPr>
          </a:p>
        </p:txBody>
      </p:sp>
      <p:sp>
        <p:nvSpPr>
          <p:cNvPr id="8" name="Rectángulo 1">
            <a:extLst>
              <a:ext uri="{FF2B5EF4-FFF2-40B4-BE49-F238E27FC236}">
                <a16:creationId xmlns:a16="http://schemas.microsoft.com/office/drawing/2014/main" id="{E9CFD7B3-6F18-4C6B-ABBE-55C015109340}"/>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Papel Cero</a:t>
            </a:r>
            <a:endParaRPr lang="es-PY" b="1" dirty="0">
              <a:solidFill>
                <a:srgbClr val="000066"/>
              </a:solidFill>
              <a:latin typeface="Arial Black" panose="020B0A04020102020204" pitchFamily="34" charset="0"/>
            </a:endParaRPr>
          </a:p>
        </p:txBody>
      </p:sp>
      <p:sp>
        <p:nvSpPr>
          <p:cNvPr id="11" name="CuadroTexto 10">
            <a:extLst>
              <a:ext uri="{FF2B5EF4-FFF2-40B4-BE49-F238E27FC236}">
                <a16:creationId xmlns:a16="http://schemas.microsoft.com/office/drawing/2014/main" id="{0AE3EDF1-0503-4068-A931-235F116C4C53}"/>
              </a:ext>
            </a:extLst>
          </p:cNvPr>
          <p:cNvSpPr txBox="1"/>
          <p:nvPr/>
        </p:nvSpPr>
        <p:spPr>
          <a:xfrm>
            <a:off x="528896" y="1536509"/>
            <a:ext cx="8143931" cy="2585323"/>
          </a:xfrm>
          <a:prstGeom prst="rect">
            <a:avLst/>
          </a:prstGeom>
          <a:noFill/>
        </p:spPr>
        <p:txBody>
          <a:bodyPr wrap="square">
            <a:spAutoFit/>
          </a:bodyPr>
          <a:lstStyle/>
          <a:p>
            <a:pPr algn="just"/>
            <a:r>
              <a:rPr lang="es-MX" dirty="0"/>
              <a:t>La DNA ha logrado el ahorro de ₲ 800 millones por año en compras de papel y sello de seguridad, con la expedición de los nuevos certificados de nacionalización digital de vehículos (automóviles y maquinarias) que ya reemplazan al documento con soporte papel, agilizando y facilitando la disponibilidad del certificado a los usuarios en un promedio de 24 horas una vez cancelado el despacho, con la posibilidad de descargarlo desde la plataforma de VUI. Este proceso anteriormente implicaba mayor tiempo y gestión a los usuarios, sin embargo, con la nueva tecnología, se acelera el proceso de emisión, se asegura la integridad de los datos y permite la trazabilidad.</a:t>
            </a:r>
          </a:p>
        </p:txBody>
      </p:sp>
      <p:pic>
        <p:nvPicPr>
          <p:cNvPr id="5" name="Imagen 4">
            <a:extLst>
              <a:ext uri="{FF2B5EF4-FFF2-40B4-BE49-F238E27FC236}">
                <a16:creationId xmlns:a16="http://schemas.microsoft.com/office/drawing/2014/main" id="{3120E85B-1278-4DA4-8CF2-98051CCE6E9B}"/>
              </a:ext>
            </a:extLst>
          </p:cNvPr>
          <p:cNvPicPr>
            <a:picLocks noChangeAspect="1"/>
          </p:cNvPicPr>
          <p:nvPr/>
        </p:nvPicPr>
        <p:blipFill>
          <a:blip r:embed="rId3"/>
          <a:stretch>
            <a:fillRect/>
          </a:stretch>
        </p:blipFill>
        <p:spPr>
          <a:xfrm>
            <a:off x="970904" y="4264216"/>
            <a:ext cx="6638925" cy="1258532"/>
          </a:xfrm>
          <a:prstGeom prst="rect">
            <a:avLst/>
          </a:prstGeom>
        </p:spPr>
      </p:pic>
    </p:spTree>
    <p:extLst>
      <p:ext uri="{BB962C8B-B14F-4D97-AF65-F5344CB8AC3E}">
        <p14:creationId xmlns:p14="http://schemas.microsoft.com/office/powerpoint/2010/main" val="222532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8" name="CuadroTexto 7">
            <a:extLst>
              <a:ext uri="{FF2B5EF4-FFF2-40B4-BE49-F238E27FC236}">
                <a16:creationId xmlns:a16="http://schemas.microsoft.com/office/drawing/2014/main" id="{CC205583-512C-4683-B89A-6B237E885340}"/>
              </a:ext>
            </a:extLst>
          </p:cNvPr>
          <p:cNvSpPr txBox="1"/>
          <p:nvPr/>
        </p:nvSpPr>
        <p:spPr>
          <a:xfrm>
            <a:off x="395536" y="6529432"/>
            <a:ext cx="7056784" cy="253916"/>
          </a:xfrm>
          <a:prstGeom prst="rect">
            <a:avLst/>
          </a:prstGeom>
          <a:noFill/>
        </p:spPr>
        <p:txBody>
          <a:bodyPr wrap="square">
            <a:spAutoFit/>
          </a:bodyPr>
          <a:lstStyle/>
          <a:p>
            <a:r>
              <a:rPr lang="es-MX" sz="1050" b="1" i="1" dirty="0">
                <a:solidFill>
                  <a:srgbClr val="000000"/>
                </a:solidFill>
                <a:effectLst/>
                <a:highlight>
                  <a:srgbClr val="D3D3D3"/>
                </a:highlight>
                <a:latin typeface="Arial" panose="020B0604020202020204" pitchFamily="34" charset="0"/>
                <a:ea typeface="Times New Roman" panose="02020603050405020304" pitchFamily="18" charset="0"/>
              </a:rPr>
              <a:t>Ref.: A.E.: Avance Esperado     A.R.:  Avance Real    -   Fuente de Datos: Sistema ENAXIS</a:t>
            </a:r>
            <a:endParaRPr lang="es-MX" sz="1200" dirty="0">
              <a:solidFill>
                <a:srgbClr val="000080"/>
              </a:solidFill>
              <a:effectLst/>
              <a:latin typeface="Tahoma" panose="020B0604030504040204" pitchFamily="34" charset="0"/>
              <a:ea typeface="Times New Roman" panose="02020603050405020304" pitchFamily="18" charset="0"/>
            </a:endParaRPr>
          </a:p>
        </p:txBody>
      </p:sp>
      <p:sp>
        <p:nvSpPr>
          <p:cNvPr id="9" name="Rectángulo 1">
            <a:extLst>
              <a:ext uri="{FF2B5EF4-FFF2-40B4-BE49-F238E27FC236}">
                <a16:creationId xmlns:a16="http://schemas.microsoft.com/office/drawing/2014/main" id="{9A4C6C13-9EF0-4E23-A55F-0763C64446EF}"/>
              </a:ext>
            </a:extLst>
          </p:cNvPr>
          <p:cNvSpPr/>
          <p:nvPr/>
        </p:nvSpPr>
        <p:spPr>
          <a:xfrm>
            <a:off x="429768" y="1078720"/>
            <a:ext cx="8143932" cy="646331"/>
          </a:xfrm>
          <a:prstGeom prst="rect">
            <a:avLst/>
          </a:prstGeom>
        </p:spPr>
        <p:txBody>
          <a:bodyPr wrap="square">
            <a:spAutoFit/>
          </a:bodyPr>
          <a:lstStyle/>
          <a:p>
            <a:pPr algn="ctr"/>
            <a:r>
              <a:rPr lang="es-MX" b="1" dirty="0">
                <a:solidFill>
                  <a:srgbClr val="000066"/>
                </a:solidFill>
                <a:latin typeface="Arial Black" panose="020B0A04020102020204" pitchFamily="34" charset="0"/>
              </a:rPr>
              <a:t>Cuadro de relación y resultados de los proyectos estratégicos del ejercicio fiscal 2021</a:t>
            </a:r>
            <a:endParaRPr lang="es-PY" b="1" dirty="0">
              <a:solidFill>
                <a:srgbClr val="000066"/>
              </a:solidFill>
              <a:latin typeface="Arial Black" panose="020B0A04020102020204" pitchFamily="34" charset="0"/>
            </a:endParaRPr>
          </a:p>
        </p:txBody>
      </p:sp>
      <p:pic>
        <p:nvPicPr>
          <p:cNvPr id="7" name="Imagen 6">
            <a:extLst>
              <a:ext uri="{FF2B5EF4-FFF2-40B4-BE49-F238E27FC236}">
                <a16:creationId xmlns:a16="http://schemas.microsoft.com/office/drawing/2014/main" id="{824CD152-602F-4359-92D5-941387994332}"/>
              </a:ext>
            </a:extLst>
          </p:cNvPr>
          <p:cNvPicPr>
            <a:picLocks noChangeAspect="1"/>
          </p:cNvPicPr>
          <p:nvPr/>
        </p:nvPicPr>
        <p:blipFill>
          <a:blip r:embed="rId3"/>
          <a:stretch>
            <a:fillRect/>
          </a:stretch>
        </p:blipFill>
        <p:spPr>
          <a:xfrm>
            <a:off x="679853" y="1725050"/>
            <a:ext cx="7643762" cy="4728285"/>
          </a:xfrm>
          <a:prstGeom prst="rect">
            <a:avLst/>
          </a:prstGeom>
        </p:spPr>
      </p:pic>
    </p:spTree>
    <p:extLst>
      <p:ext uri="{BB962C8B-B14F-4D97-AF65-F5344CB8AC3E}">
        <p14:creationId xmlns:p14="http://schemas.microsoft.com/office/powerpoint/2010/main" val="3174772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Donaciones</a:t>
            </a:r>
          </a:p>
        </p:txBody>
      </p:sp>
    </p:spTree>
    <p:extLst>
      <p:ext uri="{BB962C8B-B14F-4D97-AF65-F5344CB8AC3E}">
        <p14:creationId xmlns:p14="http://schemas.microsoft.com/office/powerpoint/2010/main" val="3941996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1" name="Rectángulo 1">
            <a:extLst>
              <a:ext uri="{FF2B5EF4-FFF2-40B4-BE49-F238E27FC236}">
                <a16:creationId xmlns:a16="http://schemas.microsoft.com/office/drawing/2014/main" id="{3187F69C-6ABD-4E88-AC59-DB7A5C78785A}"/>
              </a:ext>
            </a:extLst>
          </p:cNvPr>
          <p:cNvSpPr/>
          <p:nvPr/>
        </p:nvSpPr>
        <p:spPr>
          <a:xfrm>
            <a:off x="2606076" y="1149293"/>
            <a:ext cx="3931847" cy="369332"/>
          </a:xfrm>
          <a:prstGeom prst="rect">
            <a:avLst/>
          </a:prstGeom>
        </p:spPr>
        <p:txBody>
          <a:bodyPr wrap="square">
            <a:spAutoFit/>
          </a:bodyPr>
          <a:lstStyle/>
          <a:p>
            <a:pPr algn="ctr"/>
            <a:r>
              <a:rPr lang="es-PY" b="1" dirty="0">
                <a:solidFill>
                  <a:srgbClr val="000066"/>
                </a:solidFill>
                <a:latin typeface="Arial Black" panose="020B0A04020102020204" pitchFamily="34" charset="0"/>
              </a:rPr>
              <a:t>Donaciones</a:t>
            </a:r>
          </a:p>
        </p:txBody>
      </p:sp>
      <p:sp>
        <p:nvSpPr>
          <p:cNvPr id="12" name="CuadroTexto 11">
            <a:extLst>
              <a:ext uri="{FF2B5EF4-FFF2-40B4-BE49-F238E27FC236}">
                <a16:creationId xmlns:a16="http://schemas.microsoft.com/office/drawing/2014/main" id="{0395E424-B903-441A-BD4E-DEF990914ED8}"/>
              </a:ext>
            </a:extLst>
          </p:cNvPr>
          <p:cNvSpPr txBox="1"/>
          <p:nvPr/>
        </p:nvSpPr>
        <p:spPr>
          <a:xfrm>
            <a:off x="491068" y="1455734"/>
            <a:ext cx="8352928" cy="2308324"/>
          </a:xfrm>
          <a:prstGeom prst="rect">
            <a:avLst/>
          </a:prstGeom>
          <a:noFill/>
        </p:spPr>
        <p:txBody>
          <a:bodyPr wrap="square" rtlCol="0">
            <a:spAutoFit/>
          </a:bodyPr>
          <a:lstStyle/>
          <a:p>
            <a:pPr algn="just"/>
            <a:r>
              <a:rPr lang="es-MX" dirty="0"/>
              <a:t>En materia de contribución, la Dirección Nacional de Aduanas ha realizado un total de 1.606 toneladas en concepto de donaciones de alimentos provenientes de la incautación de mercaderías en el marco de la lucha anticontrabando en diferentes áreas geográficas del territorio nacional, llegando a zonas más carenciadas del país  y con mayor fuerza durante el periodo de pandemia.</a:t>
            </a:r>
          </a:p>
          <a:p>
            <a:pPr algn="just"/>
            <a:r>
              <a:rPr lang="es-MX" dirty="0"/>
              <a:t>A la fecha, ascienden aproximadamente a 175 los beneficiarios entre ellos, fundaciones, ministerios, asociaciones, comisiones vecinales, escuelas, iglesias, hospitales, etc., entre los más importantes.</a:t>
            </a:r>
          </a:p>
        </p:txBody>
      </p:sp>
      <p:pic>
        <p:nvPicPr>
          <p:cNvPr id="6" name="Imagen 5">
            <a:extLst>
              <a:ext uri="{FF2B5EF4-FFF2-40B4-BE49-F238E27FC236}">
                <a16:creationId xmlns:a16="http://schemas.microsoft.com/office/drawing/2014/main" id="{408C9DF1-F613-49F9-AB1B-EF6754C4405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6550" y="3429000"/>
            <a:ext cx="4266786" cy="3436309"/>
          </a:xfrm>
          <a:prstGeom prst="rect">
            <a:avLst/>
          </a:prstGeom>
        </p:spPr>
      </p:pic>
      <p:pic>
        <p:nvPicPr>
          <p:cNvPr id="4" name="Imagen 3">
            <a:extLst>
              <a:ext uri="{FF2B5EF4-FFF2-40B4-BE49-F238E27FC236}">
                <a16:creationId xmlns:a16="http://schemas.microsoft.com/office/drawing/2014/main" id="{3C699D4B-D794-4DF3-9E6C-276D68529A48}"/>
              </a:ext>
            </a:extLst>
          </p:cNvPr>
          <p:cNvPicPr>
            <a:picLocks noChangeAspect="1"/>
          </p:cNvPicPr>
          <p:nvPr/>
        </p:nvPicPr>
        <p:blipFill>
          <a:blip r:embed="rId4"/>
          <a:stretch>
            <a:fillRect/>
          </a:stretch>
        </p:blipFill>
        <p:spPr>
          <a:xfrm>
            <a:off x="501051" y="3975174"/>
            <a:ext cx="4210050" cy="1495425"/>
          </a:xfrm>
          <a:prstGeom prst="rect">
            <a:avLst/>
          </a:prstGeom>
        </p:spPr>
      </p:pic>
    </p:spTree>
    <p:extLst>
      <p:ext uri="{BB962C8B-B14F-4D97-AF65-F5344CB8AC3E}">
        <p14:creationId xmlns:p14="http://schemas.microsoft.com/office/powerpoint/2010/main" val="129110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1" name="Rectángulo 1">
            <a:extLst>
              <a:ext uri="{FF2B5EF4-FFF2-40B4-BE49-F238E27FC236}">
                <a16:creationId xmlns:a16="http://schemas.microsoft.com/office/drawing/2014/main" id="{3187F69C-6ABD-4E88-AC59-DB7A5C78785A}"/>
              </a:ext>
            </a:extLst>
          </p:cNvPr>
          <p:cNvSpPr/>
          <p:nvPr/>
        </p:nvSpPr>
        <p:spPr>
          <a:xfrm>
            <a:off x="2484958" y="1130837"/>
            <a:ext cx="3931847" cy="369332"/>
          </a:xfrm>
          <a:prstGeom prst="rect">
            <a:avLst/>
          </a:prstGeom>
        </p:spPr>
        <p:txBody>
          <a:bodyPr wrap="square">
            <a:spAutoFit/>
          </a:bodyPr>
          <a:lstStyle/>
          <a:p>
            <a:pPr algn="ctr"/>
            <a:r>
              <a:rPr lang="es-PY" b="1" dirty="0">
                <a:solidFill>
                  <a:srgbClr val="000066"/>
                </a:solidFill>
                <a:latin typeface="Arial Black" panose="020B0A04020102020204" pitchFamily="34" charset="0"/>
              </a:rPr>
              <a:t>Donaciones</a:t>
            </a:r>
          </a:p>
        </p:txBody>
      </p:sp>
      <p:pic>
        <p:nvPicPr>
          <p:cNvPr id="13" name="Imagen 12">
            <a:extLst>
              <a:ext uri="{FF2B5EF4-FFF2-40B4-BE49-F238E27FC236}">
                <a16:creationId xmlns:a16="http://schemas.microsoft.com/office/drawing/2014/main" id="{7119921D-B61B-4F1D-88F5-0CB2309B578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1776"/>
          <a:stretch/>
        </p:blipFill>
        <p:spPr>
          <a:xfrm>
            <a:off x="559978" y="1568862"/>
            <a:ext cx="3931847" cy="2596208"/>
          </a:xfrm>
          <a:prstGeom prst="rect">
            <a:avLst/>
          </a:prstGeom>
        </p:spPr>
      </p:pic>
      <p:pic>
        <p:nvPicPr>
          <p:cNvPr id="3" name="Imagen 2">
            <a:extLst>
              <a:ext uri="{FF2B5EF4-FFF2-40B4-BE49-F238E27FC236}">
                <a16:creationId xmlns:a16="http://schemas.microsoft.com/office/drawing/2014/main" id="{1C0E9013-F245-4CD0-8D49-3FC0B9082A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67079" y="1568862"/>
            <a:ext cx="4140813" cy="2596208"/>
          </a:xfrm>
          <a:prstGeom prst="rect">
            <a:avLst/>
          </a:prstGeom>
        </p:spPr>
      </p:pic>
      <p:pic>
        <p:nvPicPr>
          <p:cNvPr id="5" name="Imagen 4">
            <a:extLst>
              <a:ext uri="{FF2B5EF4-FFF2-40B4-BE49-F238E27FC236}">
                <a16:creationId xmlns:a16="http://schemas.microsoft.com/office/drawing/2014/main" id="{3E3CC16D-0F96-41EF-8DEF-E29FEE57D90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37441"/>
          <a:stretch/>
        </p:blipFill>
        <p:spPr>
          <a:xfrm>
            <a:off x="559978" y="4302456"/>
            <a:ext cx="3931847" cy="2321829"/>
          </a:xfrm>
          <a:prstGeom prst="rect">
            <a:avLst/>
          </a:prstGeom>
        </p:spPr>
      </p:pic>
      <p:pic>
        <p:nvPicPr>
          <p:cNvPr id="4" name="Imagen 3">
            <a:extLst>
              <a:ext uri="{FF2B5EF4-FFF2-40B4-BE49-F238E27FC236}">
                <a16:creationId xmlns:a16="http://schemas.microsoft.com/office/drawing/2014/main" id="{38094115-0BD9-4671-942A-A9817FC51B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56528" y="4302456"/>
            <a:ext cx="4151364" cy="2321829"/>
          </a:xfrm>
          <a:prstGeom prst="rect">
            <a:avLst/>
          </a:prstGeom>
        </p:spPr>
      </p:pic>
    </p:spTree>
    <p:extLst>
      <p:ext uri="{BB962C8B-B14F-4D97-AF65-F5344CB8AC3E}">
        <p14:creationId xmlns:p14="http://schemas.microsoft.com/office/powerpoint/2010/main" val="329469857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10" name="Picture 2"/>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11" name="Rectángulo 1">
            <a:extLst>
              <a:ext uri="{FF2B5EF4-FFF2-40B4-BE49-F238E27FC236}">
                <a16:creationId xmlns:a16="http://schemas.microsoft.com/office/drawing/2014/main" id="{3187F69C-6ABD-4E88-AC59-DB7A5C78785A}"/>
              </a:ext>
            </a:extLst>
          </p:cNvPr>
          <p:cNvSpPr/>
          <p:nvPr/>
        </p:nvSpPr>
        <p:spPr>
          <a:xfrm>
            <a:off x="2484958" y="1130837"/>
            <a:ext cx="3931847" cy="369332"/>
          </a:xfrm>
          <a:prstGeom prst="rect">
            <a:avLst/>
          </a:prstGeom>
        </p:spPr>
        <p:txBody>
          <a:bodyPr wrap="square">
            <a:spAutoFit/>
          </a:bodyPr>
          <a:lstStyle/>
          <a:p>
            <a:pPr algn="ctr"/>
            <a:r>
              <a:rPr lang="es-PY" b="1" dirty="0">
                <a:solidFill>
                  <a:srgbClr val="000066"/>
                </a:solidFill>
                <a:latin typeface="Arial Black" panose="020B0A04020102020204" pitchFamily="34" charset="0"/>
              </a:rPr>
              <a:t>Donaciones</a:t>
            </a:r>
          </a:p>
        </p:txBody>
      </p:sp>
      <p:pic>
        <p:nvPicPr>
          <p:cNvPr id="4" name="Imagen 3">
            <a:extLst>
              <a:ext uri="{FF2B5EF4-FFF2-40B4-BE49-F238E27FC236}">
                <a16:creationId xmlns:a16="http://schemas.microsoft.com/office/drawing/2014/main" id="{B774CB10-B8A8-4553-B272-F22AE91A5A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7521"/>
          <a:stretch/>
        </p:blipFill>
        <p:spPr>
          <a:xfrm>
            <a:off x="519034" y="1628800"/>
            <a:ext cx="3931848" cy="4722887"/>
          </a:xfrm>
          <a:prstGeom prst="rect">
            <a:avLst/>
          </a:prstGeom>
        </p:spPr>
      </p:pic>
      <p:pic>
        <p:nvPicPr>
          <p:cNvPr id="7" name="Imagen 6">
            <a:extLst>
              <a:ext uri="{FF2B5EF4-FFF2-40B4-BE49-F238E27FC236}">
                <a16:creationId xmlns:a16="http://schemas.microsoft.com/office/drawing/2014/main" id="{3436A97A-80A2-4D04-9CDA-B7BA7E7DD040}"/>
              </a:ext>
            </a:extLst>
          </p:cNvPr>
          <p:cNvPicPr>
            <a:picLocks noChangeAspect="1"/>
          </p:cNvPicPr>
          <p:nvPr/>
        </p:nvPicPr>
        <p:blipFill rotWithShape="1">
          <a:blip r:embed="rId4">
            <a:extLst>
              <a:ext uri="{28A0092B-C50C-407E-A947-70E740481C1C}">
                <a14:useLocalDpi xmlns:a14="http://schemas.microsoft.com/office/drawing/2010/main" val="0"/>
              </a:ext>
            </a:extLst>
          </a:blip>
          <a:srcRect b="25850"/>
          <a:stretch/>
        </p:blipFill>
        <p:spPr>
          <a:xfrm>
            <a:off x="4667533" y="1628799"/>
            <a:ext cx="4296956" cy="4722887"/>
          </a:xfrm>
          <a:prstGeom prst="rect">
            <a:avLst/>
          </a:prstGeom>
        </p:spPr>
      </p:pic>
    </p:spTree>
    <p:extLst>
      <p:ext uri="{BB962C8B-B14F-4D97-AF65-F5344CB8AC3E}">
        <p14:creationId xmlns:p14="http://schemas.microsoft.com/office/powerpoint/2010/main" val="138210887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Reconocimientos</a:t>
            </a:r>
          </a:p>
        </p:txBody>
      </p:sp>
    </p:spTree>
    <p:extLst>
      <p:ext uri="{BB962C8B-B14F-4D97-AF65-F5344CB8AC3E}">
        <p14:creationId xmlns:p14="http://schemas.microsoft.com/office/powerpoint/2010/main" val="16613812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EBCC66F-DDFB-4B4D-9BDB-C1DFA52112A2}"/>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3" name="Rectángulo 2">
            <a:extLst>
              <a:ext uri="{FF2B5EF4-FFF2-40B4-BE49-F238E27FC236}">
                <a16:creationId xmlns:a16="http://schemas.microsoft.com/office/drawing/2014/main" id="{07099158-E23E-411E-B096-649394CFC9F5}"/>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4" name="Rectángulo 1">
            <a:extLst>
              <a:ext uri="{FF2B5EF4-FFF2-40B4-BE49-F238E27FC236}">
                <a16:creationId xmlns:a16="http://schemas.microsoft.com/office/drawing/2014/main" id="{9EDDF9CF-6AC1-43EB-9985-02BF04D39162}"/>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Programa Mesas Redondas de Transformación</a:t>
            </a:r>
            <a:endParaRPr lang="es-PY" b="1" dirty="0">
              <a:solidFill>
                <a:srgbClr val="000066"/>
              </a:solidFill>
              <a:latin typeface="Arial Black" panose="020B0A04020102020204" pitchFamily="34" charset="0"/>
            </a:endParaRPr>
          </a:p>
        </p:txBody>
      </p:sp>
      <p:pic>
        <p:nvPicPr>
          <p:cNvPr id="6" name="Imagen 5">
            <a:extLst>
              <a:ext uri="{FF2B5EF4-FFF2-40B4-BE49-F238E27FC236}">
                <a16:creationId xmlns:a16="http://schemas.microsoft.com/office/drawing/2014/main" id="{69C4D631-6D18-40C7-8F01-6E77558C8E0F}"/>
              </a:ext>
            </a:extLst>
          </p:cNvPr>
          <p:cNvPicPr>
            <a:picLocks noChangeAspect="1"/>
          </p:cNvPicPr>
          <p:nvPr/>
        </p:nvPicPr>
        <p:blipFill>
          <a:blip r:embed="rId3"/>
          <a:stretch>
            <a:fillRect/>
          </a:stretch>
        </p:blipFill>
        <p:spPr>
          <a:xfrm>
            <a:off x="833778" y="1601079"/>
            <a:ext cx="7865992" cy="4896544"/>
          </a:xfrm>
          <a:prstGeom prst="rect">
            <a:avLst/>
          </a:prstGeom>
        </p:spPr>
      </p:pic>
    </p:spTree>
    <p:extLst>
      <p:ext uri="{BB962C8B-B14F-4D97-AF65-F5344CB8AC3E}">
        <p14:creationId xmlns:p14="http://schemas.microsoft.com/office/powerpoint/2010/main" val="11286883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4EBCC66F-DDFB-4B4D-9BDB-C1DFA52112A2}"/>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3" name="Rectángulo 2">
            <a:extLst>
              <a:ext uri="{FF2B5EF4-FFF2-40B4-BE49-F238E27FC236}">
                <a16:creationId xmlns:a16="http://schemas.microsoft.com/office/drawing/2014/main" id="{07099158-E23E-411E-B096-649394CFC9F5}"/>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4" name="Rectángulo 1">
            <a:extLst>
              <a:ext uri="{FF2B5EF4-FFF2-40B4-BE49-F238E27FC236}">
                <a16:creationId xmlns:a16="http://schemas.microsoft.com/office/drawing/2014/main" id="{9EDDF9CF-6AC1-43EB-9985-02BF04D39162}"/>
              </a:ext>
            </a:extLst>
          </p:cNvPr>
          <p:cNvSpPr/>
          <p:nvPr/>
        </p:nvSpPr>
        <p:spPr>
          <a:xfrm>
            <a:off x="471173" y="1196752"/>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Programa Mesas Redondas de Transformación</a:t>
            </a:r>
            <a:endParaRPr lang="es-PY" b="1" dirty="0">
              <a:solidFill>
                <a:srgbClr val="000066"/>
              </a:solidFill>
              <a:latin typeface="Arial Black" panose="020B0A04020102020204" pitchFamily="34" charset="0"/>
            </a:endParaRPr>
          </a:p>
        </p:txBody>
      </p:sp>
      <p:pic>
        <p:nvPicPr>
          <p:cNvPr id="5" name="Imagen 4">
            <a:extLst>
              <a:ext uri="{FF2B5EF4-FFF2-40B4-BE49-F238E27FC236}">
                <a16:creationId xmlns:a16="http://schemas.microsoft.com/office/drawing/2014/main" id="{FF721BD4-F59E-4A81-AEF7-9F180B2DB87B}"/>
              </a:ext>
            </a:extLst>
          </p:cNvPr>
          <p:cNvPicPr>
            <a:picLocks noChangeAspect="1"/>
          </p:cNvPicPr>
          <p:nvPr/>
        </p:nvPicPr>
        <p:blipFill>
          <a:blip r:embed="rId3"/>
          <a:stretch>
            <a:fillRect/>
          </a:stretch>
        </p:blipFill>
        <p:spPr>
          <a:xfrm>
            <a:off x="635294" y="1566084"/>
            <a:ext cx="7800003" cy="4680520"/>
          </a:xfrm>
          <a:prstGeom prst="rect">
            <a:avLst/>
          </a:prstGeom>
        </p:spPr>
      </p:pic>
    </p:spTree>
    <p:extLst>
      <p:ext uri="{BB962C8B-B14F-4D97-AF65-F5344CB8AC3E}">
        <p14:creationId xmlns:p14="http://schemas.microsoft.com/office/powerpoint/2010/main" val="216660210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646331"/>
          </a:xfrm>
          <a:prstGeom prst="rect">
            <a:avLst/>
          </a:prstGeom>
        </p:spPr>
        <p:txBody>
          <a:bodyPr wrap="square">
            <a:spAutoFit/>
          </a:bodyPr>
          <a:lstStyle/>
          <a:p>
            <a:pPr algn="ctr"/>
            <a:r>
              <a:rPr lang="es-MX" b="1" dirty="0">
                <a:solidFill>
                  <a:srgbClr val="000066"/>
                </a:solidFill>
                <a:latin typeface="Arial Black" panose="020B0A04020102020204" pitchFamily="34" charset="0"/>
              </a:rPr>
              <a:t>Reconocimiento en Concurso de Innovación y Creatividad en buenas prácticas de Gestión de talento</a:t>
            </a:r>
            <a:endParaRPr lang="es-PY" b="1" dirty="0">
              <a:solidFill>
                <a:srgbClr val="000066"/>
              </a:solidFill>
              <a:latin typeface="Arial Black" panose="020B0A04020102020204" pitchFamily="34" charset="0"/>
            </a:endParaRPr>
          </a:p>
        </p:txBody>
      </p:sp>
      <p:pic>
        <p:nvPicPr>
          <p:cNvPr id="3" name="Imagen 2">
            <a:extLst>
              <a:ext uri="{FF2B5EF4-FFF2-40B4-BE49-F238E27FC236}">
                <a16:creationId xmlns:a16="http://schemas.microsoft.com/office/drawing/2014/main" id="{AFF20B49-43AB-4998-9320-3D0C756E9852}"/>
              </a:ext>
            </a:extLst>
          </p:cNvPr>
          <p:cNvPicPr>
            <a:picLocks noChangeAspect="1"/>
          </p:cNvPicPr>
          <p:nvPr/>
        </p:nvPicPr>
        <p:blipFill>
          <a:blip r:embed="rId3"/>
          <a:stretch>
            <a:fillRect/>
          </a:stretch>
        </p:blipFill>
        <p:spPr>
          <a:xfrm>
            <a:off x="635294" y="1894377"/>
            <a:ext cx="7609114" cy="4704970"/>
          </a:xfrm>
          <a:prstGeom prst="rect">
            <a:avLst/>
          </a:prstGeom>
        </p:spPr>
      </p:pic>
    </p:spTree>
    <p:extLst>
      <p:ext uri="{BB962C8B-B14F-4D97-AF65-F5344CB8AC3E}">
        <p14:creationId xmlns:p14="http://schemas.microsoft.com/office/powerpoint/2010/main" val="30604084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Avances del programa de OEA</a:t>
            </a:r>
            <a:endParaRPr lang="es-PY" b="1" dirty="0">
              <a:solidFill>
                <a:srgbClr val="000066"/>
              </a:solidFill>
              <a:latin typeface="Arial Black" panose="020B0A04020102020204" pitchFamily="34" charset="0"/>
            </a:endParaRPr>
          </a:p>
        </p:txBody>
      </p:sp>
      <p:pic>
        <p:nvPicPr>
          <p:cNvPr id="6" name="Imagen 5">
            <a:extLst>
              <a:ext uri="{FF2B5EF4-FFF2-40B4-BE49-F238E27FC236}">
                <a16:creationId xmlns:a16="http://schemas.microsoft.com/office/drawing/2014/main" id="{9C33C764-B25E-4583-8F02-A9EE157F57E9}"/>
              </a:ext>
            </a:extLst>
          </p:cNvPr>
          <p:cNvPicPr>
            <a:picLocks noChangeAspect="1"/>
          </p:cNvPicPr>
          <p:nvPr/>
        </p:nvPicPr>
        <p:blipFill>
          <a:blip r:embed="rId3"/>
          <a:stretch>
            <a:fillRect/>
          </a:stretch>
        </p:blipFill>
        <p:spPr>
          <a:xfrm>
            <a:off x="971600" y="1448052"/>
            <a:ext cx="6624736" cy="4876800"/>
          </a:xfrm>
          <a:prstGeom prst="rect">
            <a:avLst/>
          </a:prstGeom>
        </p:spPr>
      </p:pic>
    </p:spTree>
    <p:extLst>
      <p:ext uri="{BB962C8B-B14F-4D97-AF65-F5344CB8AC3E}">
        <p14:creationId xmlns:p14="http://schemas.microsoft.com/office/powerpoint/2010/main" val="39445297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Acuerdos y Logros</a:t>
            </a:r>
          </a:p>
        </p:txBody>
      </p:sp>
    </p:spTree>
    <p:extLst>
      <p:ext uri="{BB962C8B-B14F-4D97-AF65-F5344CB8AC3E}">
        <p14:creationId xmlns:p14="http://schemas.microsoft.com/office/powerpoint/2010/main" val="16650912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0" y="1340768"/>
            <a:ext cx="9144000"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40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Mejoras administrativas</a:t>
            </a:r>
          </a:p>
        </p:txBody>
      </p:sp>
    </p:spTree>
    <p:extLst>
      <p:ext uri="{BB962C8B-B14F-4D97-AF65-F5344CB8AC3E}">
        <p14:creationId xmlns:p14="http://schemas.microsoft.com/office/powerpoint/2010/main" val="385106891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646331"/>
          </a:xfrm>
          <a:prstGeom prst="rect">
            <a:avLst/>
          </a:prstGeom>
        </p:spPr>
        <p:txBody>
          <a:bodyPr wrap="square">
            <a:spAutoFit/>
          </a:bodyPr>
          <a:lstStyle/>
          <a:p>
            <a:pPr algn="ctr"/>
            <a:r>
              <a:rPr lang="es-MX" b="1" dirty="0">
                <a:solidFill>
                  <a:srgbClr val="000066"/>
                </a:solidFill>
                <a:latin typeface="Arial Black" panose="020B0A04020102020204" pitchFamily="34" charset="0"/>
              </a:rPr>
              <a:t>Fortalecimiento de la gestión integral en fronteras – Programa con la UE</a:t>
            </a:r>
            <a:endParaRPr lang="es-PY" b="1" dirty="0">
              <a:solidFill>
                <a:srgbClr val="000066"/>
              </a:solidFill>
              <a:latin typeface="Arial Black" panose="020B0A04020102020204" pitchFamily="34" charset="0"/>
            </a:endParaRPr>
          </a:p>
        </p:txBody>
      </p:sp>
      <p:pic>
        <p:nvPicPr>
          <p:cNvPr id="11" name="Imagen 10">
            <a:extLst>
              <a:ext uri="{FF2B5EF4-FFF2-40B4-BE49-F238E27FC236}">
                <a16:creationId xmlns:a16="http://schemas.microsoft.com/office/drawing/2014/main" id="{5C3D2AFB-4695-4945-B6D2-4AA9A538254F}"/>
              </a:ext>
            </a:extLst>
          </p:cNvPr>
          <p:cNvPicPr>
            <a:picLocks noChangeAspect="1"/>
          </p:cNvPicPr>
          <p:nvPr/>
        </p:nvPicPr>
        <p:blipFill>
          <a:blip r:embed="rId3"/>
          <a:stretch>
            <a:fillRect/>
          </a:stretch>
        </p:blipFill>
        <p:spPr>
          <a:xfrm>
            <a:off x="635294" y="1725051"/>
            <a:ext cx="8206425" cy="4656277"/>
          </a:xfrm>
          <a:prstGeom prst="rect">
            <a:avLst/>
          </a:prstGeom>
        </p:spPr>
      </p:pic>
    </p:spTree>
    <p:extLst>
      <p:ext uri="{BB962C8B-B14F-4D97-AF65-F5344CB8AC3E}">
        <p14:creationId xmlns:p14="http://schemas.microsoft.com/office/powerpoint/2010/main" val="198196828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Entrega de Mapa de Riesgo de Corrupción a la SENAC</a:t>
            </a:r>
            <a:endParaRPr lang="es-PY" b="1" dirty="0">
              <a:solidFill>
                <a:srgbClr val="000066"/>
              </a:solidFill>
              <a:latin typeface="Arial Black" panose="020B0A04020102020204" pitchFamily="34" charset="0"/>
            </a:endParaRPr>
          </a:p>
        </p:txBody>
      </p:sp>
      <p:pic>
        <p:nvPicPr>
          <p:cNvPr id="8" name="Imagen 7">
            <a:extLst>
              <a:ext uri="{FF2B5EF4-FFF2-40B4-BE49-F238E27FC236}">
                <a16:creationId xmlns:a16="http://schemas.microsoft.com/office/drawing/2014/main" id="{C2E7DB28-5542-4EBD-9919-F8E6FCCBE8AB}"/>
              </a:ext>
            </a:extLst>
          </p:cNvPr>
          <p:cNvPicPr>
            <a:picLocks noChangeAspect="1"/>
          </p:cNvPicPr>
          <p:nvPr/>
        </p:nvPicPr>
        <p:blipFill>
          <a:blip r:embed="rId3"/>
          <a:stretch>
            <a:fillRect/>
          </a:stretch>
        </p:blipFill>
        <p:spPr>
          <a:xfrm>
            <a:off x="827584" y="1448052"/>
            <a:ext cx="8139905" cy="4933276"/>
          </a:xfrm>
          <a:prstGeom prst="rect">
            <a:avLst/>
          </a:prstGeom>
        </p:spPr>
      </p:pic>
    </p:spTree>
    <p:extLst>
      <p:ext uri="{BB962C8B-B14F-4D97-AF65-F5344CB8AC3E}">
        <p14:creationId xmlns:p14="http://schemas.microsoft.com/office/powerpoint/2010/main" val="368864154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Acuerdo de Cooperación Aduanera con E.E.U.U.</a:t>
            </a:r>
            <a:endParaRPr lang="es-PY" b="1" dirty="0">
              <a:solidFill>
                <a:srgbClr val="000066"/>
              </a:solidFill>
              <a:latin typeface="Arial Black" panose="020B0A04020102020204" pitchFamily="34" charset="0"/>
            </a:endParaRPr>
          </a:p>
        </p:txBody>
      </p:sp>
      <p:pic>
        <p:nvPicPr>
          <p:cNvPr id="3" name="Imagen 2">
            <a:extLst>
              <a:ext uri="{FF2B5EF4-FFF2-40B4-BE49-F238E27FC236}">
                <a16:creationId xmlns:a16="http://schemas.microsoft.com/office/drawing/2014/main" id="{F5DEE45B-3C6E-46CC-9C02-C4A50D07BB5E}"/>
              </a:ext>
            </a:extLst>
          </p:cNvPr>
          <p:cNvPicPr>
            <a:picLocks noChangeAspect="1"/>
          </p:cNvPicPr>
          <p:nvPr/>
        </p:nvPicPr>
        <p:blipFill>
          <a:blip r:embed="rId3"/>
          <a:stretch>
            <a:fillRect/>
          </a:stretch>
        </p:blipFill>
        <p:spPr>
          <a:xfrm>
            <a:off x="396756" y="1617812"/>
            <a:ext cx="7962463" cy="4493812"/>
          </a:xfrm>
          <a:prstGeom prst="rect">
            <a:avLst/>
          </a:prstGeom>
        </p:spPr>
      </p:pic>
    </p:spTree>
    <p:extLst>
      <p:ext uri="{BB962C8B-B14F-4D97-AF65-F5344CB8AC3E}">
        <p14:creationId xmlns:p14="http://schemas.microsoft.com/office/powerpoint/2010/main" val="10617737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Presentación del Plan de Modernización de la Aduana - KOICA</a:t>
            </a:r>
            <a:endParaRPr lang="es-PY" b="1" dirty="0">
              <a:solidFill>
                <a:srgbClr val="000066"/>
              </a:solidFill>
              <a:latin typeface="Arial Black" panose="020B0A04020102020204" pitchFamily="34" charset="0"/>
            </a:endParaRPr>
          </a:p>
        </p:txBody>
      </p:sp>
      <p:pic>
        <p:nvPicPr>
          <p:cNvPr id="6" name="Imagen 5">
            <a:extLst>
              <a:ext uri="{FF2B5EF4-FFF2-40B4-BE49-F238E27FC236}">
                <a16:creationId xmlns:a16="http://schemas.microsoft.com/office/drawing/2014/main" id="{89C0B151-EBE0-41E5-89DB-6926800CFA58}"/>
              </a:ext>
            </a:extLst>
          </p:cNvPr>
          <p:cNvPicPr>
            <a:picLocks noChangeAspect="1"/>
          </p:cNvPicPr>
          <p:nvPr/>
        </p:nvPicPr>
        <p:blipFill>
          <a:blip r:embed="rId3"/>
          <a:stretch>
            <a:fillRect/>
          </a:stretch>
        </p:blipFill>
        <p:spPr>
          <a:xfrm>
            <a:off x="971600" y="1448052"/>
            <a:ext cx="6768752" cy="4829910"/>
          </a:xfrm>
          <a:prstGeom prst="rect">
            <a:avLst/>
          </a:prstGeom>
        </p:spPr>
      </p:pic>
    </p:spTree>
    <p:extLst>
      <p:ext uri="{BB962C8B-B14F-4D97-AF65-F5344CB8AC3E}">
        <p14:creationId xmlns:p14="http://schemas.microsoft.com/office/powerpoint/2010/main" val="9284997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0" name="Rectángulo 1">
            <a:extLst>
              <a:ext uri="{FF2B5EF4-FFF2-40B4-BE49-F238E27FC236}">
                <a16:creationId xmlns:a16="http://schemas.microsoft.com/office/drawing/2014/main" id="{6D34F630-EBE5-4E4B-B754-28091DCCE8A2}"/>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Convenio de la DNA con la SENAD</a:t>
            </a:r>
            <a:endParaRPr lang="es-PY" b="1" dirty="0">
              <a:solidFill>
                <a:srgbClr val="000066"/>
              </a:solidFill>
              <a:latin typeface="Arial Black" panose="020B0A04020102020204" pitchFamily="34" charset="0"/>
            </a:endParaRPr>
          </a:p>
        </p:txBody>
      </p:sp>
      <p:pic>
        <p:nvPicPr>
          <p:cNvPr id="7" name="Imagen 6">
            <a:extLst>
              <a:ext uri="{FF2B5EF4-FFF2-40B4-BE49-F238E27FC236}">
                <a16:creationId xmlns:a16="http://schemas.microsoft.com/office/drawing/2014/main" id="{4AE2EB9B-53EC-4CF0-BA7D-809C3B10D98D}"/>
              </a:ext>
            </a:extLst>
          </p:cNvPr>
          <p:cNvPicPr>
            <a:picLocks noChangeAspect="1"/>
          </p:cNvPicPr>
          <p:nvPr/>
        </p:nvPicPr>
        <p:blipFill>
          <a:blip r:embed="rId3"/>
          <a:stretch>
            <a:fillRect/>
          </a:stretch>
        </p:blipFill>
        <p:spPr>
          <a:xfrm>
            <a:off x="1297378" y="1448052"/>
            <a:ext cx="6408712" cy="4906387"/>
          </a:xfrm>
          <a:prstGeom prst="rect">
            <a:avLst/>
          </a:prstGeom>
        </p:spPr>
      </p:pic>
    </p:spTree>
    <p:extLst>
      <p:ext uri="{BB962C8B-B14F-4D97-AF65-F5344CB8AC3E}">
        <p14:creationId xmlns:p14="http://schemas.microsoft.com/office/powerpoint/2010/main" val="8724725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E6BBB518-7FD6-4F3B-B758-78F7AF842061}"/>
              </a:ext>
            </a:extLst>
          </p:cNvPr>
          <p:cNvPicPr>
            <a:picLocks noChangeAspect="1"/>
          </p:cNvPicPr>
          <p:nvPr/>
        </p:nvPicPr>
        <p:blipFill rotWithShape="1">
          <a:blip r:embed="rId3">
            <a:extLst>
              <a:ext uri="{28A0092B-C50C-407E-A947-70E740481C1C}">
                <a14:useLocalDpi xmlns:a14="http://schemas.microsoft.com/office/drawing/2010/main" val="0"/>
              </a:ext>
            </a:extLst>
          </a:blip>
          <a:srcRect l="2984" t="372" r="2986" b="7853"/>
          <a:stretch/>
        </p:blipFill>
        <p:spPr>
          <a:xfrm>
            <a:off x="4545347" y="1124744"/>
            <a:ext cx="4536504" cy="5592143"/>
          </a:xfrm>
          <a:prstGeom prst="rect">
            <a:avLst/>
          </a:prstGeom>
        </p:spPr>
      </p:pic>
      <p:sp>
        <p:nvSpPr>
          <p:cNvPr id="8" name="CuadroTexto 7">
            <a:extLst>
              <a:ext uri="{FF2B5EF4-FFF2-40B4-BE49-F238E27FC236}">
                <a16:creationId xmlns:a16="http://schemas.microsoft.com/office/drawing/2014/main" id="{A6856A1F-8EBA-49AA-9C18-75ED83177659}"/>
              </a:ext>
            </a:extLst>
          </p:cNvPr>
          <p:cNvSpPr txBox="1"/>
          <p:nvPr/>
        </p:nvSpPr>
        <p:spPr>
          <a:xfrm>
            <a:off x="395536" y="1733455"/>
            <a:ext cx="4176464" cy="5062924"/>
          </a:xfrm>
          <a:prstGeom prst="rect">
            <a:avLst/>
          </a:prstGeom>
          <a:noFill/>
        </p:spPr>
        <p:txBody>
          <a:bodyPr wrap="square">
            <a:spAutoFit/>
          </a:bodyPr>
          <a:lstStyle/>
          <a:p>
            <a:pPr algn="just"/>
            <a:r>
              <a:rPr lang="es-MX" sz="1700" dirty="0"/>
              <a:t>Se ha registrado récord histórico en el uso de la Ventanilla Única del Importador </a:t>
            </a:r>
            <a:r>
              <a:rPr lang="es-MX" sz="1700" b="1" dirty="0"/>
              <a:t>con 1.135.604 solicitudes generadas para el 2021 </a:t>
            </a:r>
            <a:r>
              <a:rPr lang="es-MX" sz="1700" dirty="0"/>
              <a:t>cuando en el 2019 (año </a:t>
            </a:r>
            <a:r>
              <a:rPr lang="es-MX" sz="1700" dirty="0" err="1"/>
              <a:t>pre-pandemico</a:t>
            </a:r>
            <a:r>
              <a:rPr lang="es-MX" sz="1700" dirty="0"/>
              <a:t>) se registraba solo unas 800.000 solicitudes, actualmente con una totalidad de usuarios activos comprendidos por: 8.349 importadores, 897 despachantes y 760 usuarios de instituciones. El crecimiento en el 2021, es notorio, con el gran aumento de tramitaciones electrónicas y la entrada en vigencia de obligatoriedad del uso de la firma digital en los procesos. El creciente uso del Certificado de Origen Digital de ALADI, la vigencia del E-</a:t>
            </a:r>
            <a:r>
              <a:rPr lang="es-MX" sz="1700" dirty="0" err="1"/>
              <a:t>phyto</a:t>
            </a:r>
            <a:r>
              <a:rPr lang="es-MX" sz="1700" dirty="0"/>
              <a:t> y el análisis de interoperabilidad de varios trámites, fueron pilares del uso y desarrollo constante de la plataforma.</a:t>
            </a:r>
          </a:p>
        </p:txBody>
      </p:sp>
      <p:sp>
        <p:nvSpPr>
          <p:cNvPr id="9" name="Rectángulo 1">
            <a:extLst>
              <a:ext uri="{FF2B5EF4-FFF2-40B4-BE49-F238E27FC236}">
                <a16:creationId xmlns:a16="http://schemas.microsoft.com/office/drawing/2014/main" id="{44B9BD48-EE23-42B9-9A2F-665ED3819AF0}"/>
              </a:ext>
            </a:extLst>
          </p:cNvPr>
          <p:cNvSpPr/>
          <p:nvPr/>
        </p:nvSpPr>
        <p:spPr>
          <a:xfrm>
            <a:off x="661554" y="1096967"/>
            <a:ext cx="3566168" cy="646331"/>
          </a:xfrm>
          <a:prstGeom prst="rect">
            <a:avLst/>
          </a:prstGeom>
        </p:spPr>
        <p:txBody>
          <a:bodyPr wrap="square">
            <a:spAutoFit/>
          </a:bodyPr>
          <a:lstStyle/>
          <a:p>
            <a:pPr algn="ctr"/>
            <a:r>
              <a:rPr lang="es-MX" b="1" dirty="0">
                <a:solidFill>
                  <a:srgbClr val="000066"/>
                </a:solidFill>
                <a:latin typeface="Arial Black" panose="020B0A04020102020204" pitchFamily="34" charset="0"/>
              </a:rPr>
              <a:t>Ventanilla Única del Importador</a:t>
            </a:r>
            <a:endParaRPr lang="es-PY" b="1" dirty="0">
              <a:solidFill>
                <a:srgbClr val="000066"/>
              </a:solidFill>
              <a:latin typeface="Arial Black" panose="020B0A04020102020204" pitchFamily="34" charset="0"/>
            </a:endParaRPr>
          </a:p>
        </p:txBody>
      </p:sp>
    </p:spTree>
    <p:extLst>
      <p:ext uri="{BB962C8B-B14F-4D97-AF65-F5344CB8AC3E}">
        <p14:creationId xmlns:p14="http://schemas.microsoft.com/office/powerpoint/2010/main" val="86442441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FAFB713D-F28C-4F91-B24D-5C995976EE49}"/>
              </a:ext>
            </a:extLst>
          </p:cNvPr>
          <p:cNvPicPr>
            <a:picLocks noChangeAspect="1"/>
          </p:cNvPicPr>
          <p:nvPr/>
        </p:nvPicPr>
        <p:blipFill rotWithShape="1">
          <a:blip r:embed="rId3"/>
          <a:srcRect l="33721" t="10791" r="1027" b="10494"/>
          <a:stretch/>
        </p:blipFill>
        <p:spPr>
          <a:xfrm>
            <a:off x="816663" y="1692156"/>
            <a:ext cx="4040811" cy="4680520"/>
          </a:xfrm>
          <a:prstGeom prst="rect">
            <a:avLst/>
          </a:prstGeom>
        </p:spPr>
      </p:pic>
      <p:sp>
        <p:nvSpPr>
          <p:cNvPr id="7" name="Rectángulo 1">
            <a:extLst>
              <a:ext uri="{FF2B5EF4-FFF2-40B4-BE49-F238E27FC236}">
                <a16:creationId xmlns:a16="http://schemas.microsoft.com/office/drawing/2014/main" id="{A6E8B502-68FB-4650-AC62-ABDF34122F7D}"/>
              </a:ext>
            </a:extLst>
          </p:cNvPr>
          <p:cNvSpPr/>
          <p:nvPr/>
        </p:nvSpPr>
        <p:spPr>
          <a:xfrm>
            <a:off x="877578" y="1201570"/>
            <a:ext cx="6862774"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Sistema de Gestión de Calidad de la DNA</a:t>
            </a:r>
            <a:endParaRPr lang="es-PY" b="1" dirty="0">
              <a:solidFill>
                <a:srgbClr val="000066"/>
              </a:solidFill>
              <a:latin typeface="Arial Black" panose="020B0A04020102020204" pitchFamily="34" charset="0"/>
            </a:endParaRPr>
          </a:p>
        </p:txBody>
      </p:sp>
      <p:sp>
        <p:nvSpPr>
          <p:cNvPr id="8" name="CuadroTexto 7">
            <a:extLst>
              <a:ext uri="{FF2B5EF4-FFF2-40B4-BE49-F238E27FC236}">
                <a16:creationId xmlns:a16="http://schemas.microsoft.com/office/drawing/2014/main" id="{A0A9DFFE-E38A-42B5-AE78-B8D6832313A6}"/>
              </a:ext>
            </a:extLst>
          </p:cNvPr>
          <p:cNvSpPr txBox="1"/>
          <p:nvPr/>
        </p:nvSpPr>
        <p:spPr>
          <a:xfrm>
            <a:off x="5023332" y="1588318"/>
            <a:ext cx="3304005" cy="4524315"/>
          </a:xfrm>
          <a:prstGeom prst="rect">
            <a:avLst/>
          </a:prstGeom>
          <a:noFill/>
        </p:spPr>
        <p:txBody>
          <a:bodyPr wrap="square">
            <a:spAutoFit/>
          </a:bodyPr>
          <a:lstStyle/>
          <a:p>
            <a:pPr algn="just"/>
            <a:r>
              <a:rPr lang="es-MX" b="1" dirty="0"/>
              <a:t>Por sexta vez la DNA aprobó </a:t>
            </a:r>
            <a:r>
              <a:rPr lang="es-MX" dirty="0"/>
              <a:t>la auditoría internacional del Sistema de Gestión de Calidad (SGC), en un periodo ininterrumpido de 14 años, obteniendo una vez más la certificación de que las mismas se ajustan a las exigencias de la Norma ISO9001. Dicha auditoría concluyó con resultados favorables, logrando la Aduana rectificar la herramienta por tres años más con auditorías internas y externas de mantenimiento y seguimiento anual.</a:t>
            </a:r>
          </a:p>
        </p:txBody>
      </p:sp>
    </p:spTree>
    <p:extLst>
      <p:ext uri="{BB962C8B-B14F-4D97-AF65-F5344CB8AC3E}">
        <p14:creationId xmlns:p14="http://schemas.microsoft.com/office/powerpoint/2010/main" val="30730856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FFC5ADBB-61E5-4F0C-A8AE-57543E2012ED}"/>
              </a:ext>
            </a:extLst>
          </p:cNvPr>
          <p:cNvPicPr>
            <a:picLocks noChangeAspect="1"/>
          </p:cNvPicPr>
          <p:nvPr/>
        </p:nvPicPr>
        <p:blipFill>
          <a:blip r:embed="rId3"/>
          <a:stretch>
            <a:fillRect/>
          </a:stretch>
        </p:blipFill>
        <p:spPr>
          <a:xfrm>
            <a:off x="755576" y="1484783"/>
            <a:ext cx="7272808" cy="5184577"/>
          </a:xfrm>
          <a:prstGeom prst="rect">
            <a:avLst/>
          </a:prstGeom>
        </p:spPr>
      </p:pic>
      <p:sp>
        <p:nvSpPr>
          <p:cNvPr id="6" name="Rectángulo 1">
            <a:extLst>
              <a:ext uri="{FF2B5EF4-FFF2-40B4-BE49-F238E27FC236}">
                <a16:creationId xmlns:a16="http://schemas.microsoft.com/office/drawing/2014/main" id="{257C89A4-CBF1-45CA-89BE-2D6AD7DEC748}"/>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Compromiso de la DNA con la Formación del Público</a:t>
            </a:r>
            <a:endParaRPr lang="es-PY" b="1" dirty="0">
              <a:solidFill>
                <a:srgbClr val="000066"/>
              </a:solidFill>
              <a:latin typeface="Arial Black" panose="020B0A04020102020204" pitchFamily="34" charset="0"/>
            </a:endParaRPr>
          </a:p>
        </p:txBody>
      </p:sp>
    </p:spTree>
    <p:extLst>
      <p:ext uri="{BB962C8B-B14F-4D97-AF65-F5344CB8AC3E}">
        <p14:creationId xmlns:p14="http://schemas.microsoft.com/office/powerpoint/2010/main" val="24371782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pic>
        <p:nvPicPr>
          <p:cNvPr id="7" name="Imagen 6">
            <a:extLst>
              <a:ext uri="{FF2B5EF4-FFF2-40B4-BE49-F238E27FC236}">
                <a16:creationId xmlns:a16="http://schemas.microsoft.com/office/drawing/2014/main" id="{A9C0F847-738A-405D-8F22-A35BE9166B86}"/>
              </a:ext>
            </a:extLst>
          </p:cNvPr>
          <p:cNvPicPr>
            <a:picLocks noChangeAspect="1"/>
          </p:cNvPicPr>
          <p:nvPr/>
        </p:nvPicPr>
        <p:blipFill rotWithShape="1">
          <a:blip r:embed="rId3"/>
          <a:srcRect t="1414"/>
          <a:stretch/>
        </p:blipFill>
        <p:spPr>
          <a:xfrm>
            <a:off x="827584" y="1628047"/>
            <a:ext cx="7632848" cy="4773727"/>
          </a:xfrm>
          <a:prstGeom prst="rect">
            <a:avLst/>
          </a:prstGeom>
        </p:spPr>
      </p:pic>
      <p:sp>
        <p:nvSpPr>
          <p:cNvPr id="8" name="Rectángulo 1">
            <a:extLst>
              <a:ext uri="{FF2B5EF4-FFF2-40B4-BE49-F238E27FC236}">
                <a16:creationId xmlns:a16="http://schemas.microsoft.com/office/drawing/2014/main" id="{2A7E427A-1957-41F8-A58C-AAC4636FCDBD}"/>
              </a:ext>
            </a:extLst>
          </p:cNvPr>
          <p:cNvSpPr/>
          <p:nvPr/>
        </p:nvSpPr>
        <p:spPr>
          <a:xfrm>
            <a:off x="429768" y="1078720"/>
            <a:ext cx="8143932" cy="369332"/>
          </a:xfrm>
          <a:prstGeom prst="rect">
            <a:avLst/>
          </a:prstGeom>
        </p:spPr>
        <p:txBody>
          <a:bodyPr wrap="square">
            <a:spAutoFit/>
          </a:bodyPr>
          <a:lstStyle/>
          <a:p>
            <a:pPr algn="ctr"/>
            <a:r>
              <a:rPr lang="es-MX" b="1" dirty="0">
                <a:solidFill>
                  <a:srgbClr val="000066"/>
                </a:solidFill>
                <a:latin typeface="Arial Black" panose="020B0A04020102020204" pitchFamily="34" charset="0"/>
              </a:rPr>
              <a:t>Compromiso de la DNA con la Formación del Público</a:t>
            </a:r>
            <a:endParaRPr lang="es-PY" b="1" dirty="0">
              <a:solidFill>
                <a:srgbClr val="000066"/>
              </a:solidFill>
              <a:latin typeface="Arial Black" panose="020B0A04020102020204" pitchFamily="34" charset="0"/>
            </a:endParaRPr>
          </a:p>
        </p:txBody>
      </p:sp>
    </p:spTree>
    <p:extLst>
      <p:ext uri="{BB962C8B-B14F-4D97-AF65-F5344CB8AC3E}">
        <p14:creationId xmlns:p14="http://schemas.microsoft.com/office/powerpoint/2010/main" val="1308484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40000"/>
            <a:lum/>
          </a:blip>
          <a:srcRect/>
          <a:stretch>
            <a:fillRect l="7000" t="33000" r="7000" b="21000"/>
          </a:stretch>
        </a:blipFill>
        <a:effectLst/>
      </p:bgPr>
    </p:bg>
    <p:spTree>
      <p:nvGrpSpPr>
        <p:cNvPr id="1" name=""/>
        <p:cNvGrpSpPr/>
        <p:nvPr/>
      </p:nvGrpSpPr>
      <p:grpSpPr>
        <a:xfrm>
          <a:off x="0" y="0"/>
          <a:ext cx="0" cy="0"/>
          <a:chOff x="0" y="0"/>
          <a:chExt cx="0" cy="0"/>
        </a:xfrm>
      </p:grpSpPr>
      <p:sp>
        <p:nvSpPr>
          <p:cNvPr id="6" name="1 Título">
            <a:extLst>
              <a:ext uri="{FF2B5EF4-FFF2-40B4-BE49-F238E27FC236}">
                <a16:creationId xmlns:a16="http://schemas.microsoft.com/office/drawing/2014/main" id="{72E9C164-745F-4390-84C3-617D08E39FA6}"/>
              </a:ext>
            </a:extLst>
          </p:cNvPr>
          <p:cNvSpPr txBox="1">
            <a:spLocks/>
          </p:cNvSpPr>
          <p:nvPr/>
        </p:nvSpPr>
        <p:spPr>
          <a:xfrm>
            <a:off x="1547664" y="3429000"/>
            <a:ext cx="5472608" cy="792087"/>
          </a:xfrm>
          <a:prstGeom prst="rect">
            <a:avLst/>
          </a:prstGeom>
          <a:effectLst/>
        </p:spPr>
        <p:txBody>
          <a:bodyPr>
            <a:noAutofit/>
          </a:bodyPr>
          <a:lst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a:lstStyle>
          <a:p>
            <a:pPr algn="ctr"/>
            <a:r>
              <a:rPr lang="es-MX" sz="5400" cap="none" dirty="0">
                <a:ln w="0"/>
                <a:solidFill>
                  <a:srgbClr val="002060"/>
                </a:solidFill>
                <a:effectLst>
                  <a:outerShdw blurRad="38100" dist="19050" dir="2700000" algn="tl" rotWithShape="0">
                    <a:schemeClr val="dk1">
                      <a:alpha val="40000"/>
                    </a:schemeClr>
                  </a:outerShdw>
                </a:effectLst>
                <a:ea typeface="Verdana" panose="020B0604030504040204" pitchFamily="34" charset="0"/>
              </a:rPr>
              <a:t>¡Muchas Gracias!</a:t>
            </a:r>
          </a:p>
        </p:txBody>
      </p:sp>
    </p:spTree>
    <p:extLst>
      <p:ext uri="{BB962C8B-B14F-4D97-AF65-F5344CB8AC3E}">
        <p14:creationId xmlns:p14="http://schemas.microsoft.com/office/powerpoint/2010/main" val="761562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629788" y="1651348"/>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70608"/>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989611" y="1312794"/>
            <a:ext cx="1738361"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EDIFICIO DNA 1</a:t>
            </a:r>
          </a:p>
        </p:txBody>
      </p:sp>
      <p:pic>
        <p:nvPicPr>
          <p:cNvPr id="3" name="Imagen 2">
            <a:extLst>
              <a:ext uri="{FF2B5EF4-FFF2-40B4-BE49-F238E27FC236}">
                <a16:creationId xmlns:a16="http://schemas.microsoft.com/office/drawing/2014/main" id="{4D5858AB-DF39-48F2-83BE-701E6D341256}"/>
              </a:ext>
            </a:extLst>
          </p:cNvPr>
          <p:cNvPicPr>
            <a:picLocks noChangeAspect="1"/>
          </p:cNvPicPr>
          <p:nvPr/>
        </p:nvPicPr>
        <p:blipFill rotWithShape="1">
          <a:blip r:embed="rId3">
            <a:extLst>
              <a:ext uri="{28A0092B-C50C-407E-A947-70E740481C1C}">
                <a14:useLocalDpi xmlns:a14="http://schemas.microsoft.com/office/drawing/2010/main" val="0"/>
              </a:ext>
            </a:extLst>
          </a:blip>
          <a:srcRect l="34098" r="30053"/>
          <a:stretch/>
        </p:blipFill>
        <p:spPr>
          <a:xfrm>
            <a:off x="4572000" y="2056326"/>
            <a:ext cx="4392488" cy="4635331"/>
          </a:xfrm>
          <a:prstGeom prst="rect">
            <a:avLst/>
          </a:prstGeom>
        </p:spPr>
      </p:pic>
      <p:pic>
        <p:nvPicPr>
          <p:cNvPr id="7" name="Imagen 6">
            <a:extLst>
              <a:ext uri="{FF2B5EF4-FFF2-40B4-BE49-F238E27FC236}">
                <a16:creationId xmlns:a16="http://schemas.microsoft.com/office/drawing/2014/main" id="{4FAD73D7-A7FA-41A8-9B8F-A1547B7858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1850" t="10101" r="33506" b="5901"/>
          <a:stretch/>
        </p:blipFill>
        <p:spPr>
          <a:xfrm>
            <a:off x="330743" y="2043749"/>
            <a:ext cx="4152733" cy="4647907"/>
          </a:xfrm>
          <a:prstGeom prst="rect">
            <a:avLst/>
          </a:prstGeom>
        </p:spPr>
      </p:pic>
    </p:spTree>
    <p:extLst>
      <p:ext uri="{BB962C8B-B14F-4D97-AF65-F5344CB8AC3E}">
        <p14:creationId xmlns:p14="http://schemas.microsoft.com/office/powerpoint/2010/main" val="12147769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70608"/>
            <a:ext cx="1449131" cy="307777"/>
          </a:xfrm>
          <a:prstGeom prst="rect">
            <a:avLst/>
          </a:prstGeom>
          <a:noFill/>
        </p:spPr>
        <p:txBody>
          <a:bodyPr wrap="square" rtlCol="0">
            <a:spAutoFit/>
          </a:bodyPr>
          <a:lstStyle/>
          <a:p>
            <a:r>
              <a:rPr lang="es-PY" b="1" dirty="0"/>
              <a:t>DESPUES</a:t>
            </a:r>
          </a:p>
        </p:txBody>
      </p:sp>
      <p:pic>
        <p:nvPicPr>
          <p:cNvPr id="11" name="Imagen 10" descr="C:\Users\User\Desktop\2021\PEDRO JUAN CABALLERO\FOTOS\ANTES\IMG-20210304-WA0006.jpg">
            <a:extLst>
              <a:ext uri="{FF2B5EF4-FFF2-40B4-BE49-F238E27FC236}">
                <a16:creationId xmlns:a16="http://schemas.microsoft.com/office/drawing/2014/main" id="{E28170EB-B56E-421D-B82F-F7F9BE9A6E3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75" y="1972370"/>
            <a:ext cx="4379181" cy="2432473"/>
          </a:xfrm>
          <a:prstGeom prst="rect">
            <a:avLst/>
          </a:prstGeom>
          <a:noFill/>
          <a:ln>
            <a:noFill/>
          </a:ln>
        </p:spPr>
      </p:pic>
      <p:pic>
        <p:nvPicPr>
          <p:cNvPr id="12" name="Imagen 11">
            <a:extLst>
              <a:ext uri="{FF2B5EF4-FFF2-40B4-BE49-F238E27FC236}">
                <a16:creationId xmlns:a16="http://schemas.microsoft.com/office/drawing/2014/main" id="{622E8552-0E68-4477-92CA-27E8DF9A40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71" r="28620"/>
          <a:stretch/>
        </p:blipFill>
        <p:spPr>
          <a:xfrm>
            <a:off x="4965007" y="2034196"/>
            <a:ext cx="3915816" cy="2432474"/>
          </a:xfrm>
          <a:prstGeom prst="rect">
            <a:avLst/>
          </a:prstGeom>
        </p:spPr>
      </p:pic>
      <p:pic>
        <p:nvPicPr>
          <p:cNvPr id="14" name="Imagen 13" descr="C:\Users\User\Desktop\2021\PEDRO JUAN CABALLERO\FOTOS\ANTES\IMG-20210304-WA0023.jpg">
            <a:extLst>
              <a:ext uri="{FF2B5EF4-FFF2-40B4-BE49-F238E27FC236}">
                <a16:creationId xmlns:a16="http://schemas.microsoft.com/office/drawing/2014/main" id="{EEAA1DC7-C8E0-4961-9B0D-DAAE6F649D6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3175" y="4772389"/>
            <a:ext cx="2136506" cy="1870617"/>
          </a:xfrm>
          <a:prstGeom prst="rect">
            <a:avLst/>
          </a:prstGeom>
          <a:noFill/>
          <a:ln>
            <a:noFill/>
          </a:ln>
        </p:spPr>
      </p:pic>
      <p:pic>
        <p:nvPicPr>
          <p:cNvPr id="16" name="Imagen 15" descr="C:\Users\User\Desktop\2021\PEDRO JUAN CABALLERO\FOTOS\VISITA 2 - CERTIFICACION N°1\20210225_200606_mfnr.jpg">
            <a:extLst>
              <a:ext uri="{FF2B5EF4-FFF2-40B4-BE49-F238E27FC236}">
                <a16:creationId xmlns:a16="http://schemas.microsoft.com/office/drawing/2014/main" id="{B64858FA-3475-4DF6-BFC3-BB8E747C9D87}"/>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55960" y="4772389"/>
            <a:ext cx="2318497" cy="1870617"/>
          </a:xfrm>
          <a:prstGeom prst="rect">
            <a:avLst/>
          </a:prstGeom>
          <a:noFill/>
          <a:ln>
            <a:noFill/>
          </a:ln>
        </p:spPr>
      </p:pic>
      <p:pic>
        <p:nvPicPr>
          <p:cNvPr id="18" name="Imagen 17">
            <a:extLst>
              <a:ext uri="{FF2B5EF4-FFF2-40B4-BE49-F238E27FC236}">
                <a16:creationId xmlns:a16="http://schemas.microsoft.com/office/drawing/2014/main" id="{F7365382-A584-42DE-AAAE-7C7E049D4A5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965007" y="4722887"/>
            <a:ext cx="3915817" cy="2024593"/>
          </a:xfrm>
          <a:prstGeom prst="rect">
            <a:avLst/>
          </a:prstGeom>
        </p:spPr>
      </p:pic>
      <p:sp>
        <p:nvSpPr>
          <p:cNvPr id="19" name="CuadroTexto 18">
            <a:extLst>
              <a:ext uri="{FF2B5EF4-FFF2-40B4-BE49-F238E27FC236}">
                <a16:creationId xmlns:a16="http://schemas.microsoft.com/office/drawing/2014/main" id="{165CD5A8-B882-42F3-86A6-41E83135B898}"/>
              </a:ext>
            </a:extLst>
          </p:cNvPr>
          <p:cNvSpPr txBox="1"/>
          <p:nvPr/>
        </p:nvSpPr>
        <p:spPr>
          <a:xfrm>
            <a:off x="3078921" y="1266270"/>
            <a:ext cx="3946914"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ADUANA PEDRO JUAN CABALLERO</a:t>
            </a:r>
          </a:p>
        </p:txBody>
      </p:sp>
    </p:spTree>
    <p:extLst>
      <p:ext uri="{BB962C8B-B14F-4D97-AF65-F5344CB8AC3E}">
        <p14:creationId xmlns:p14="http://schemas.microsoft.com/office/powerpoint/2010/main" val="22292157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ED53739-F0ED-4CD7-ADEF-9E0878FE1000}"/>
              </a:ext>
            </a:extLst>
          </p:cNvPr>
          <p:cNvPicPr>
            <a:picLocks noChangeAspect="1" noChangeArrowheads="1"/>
          </p:cNvPicPr>
          <p:nvPr/>
        </p:nvPicPr>
        <p:blipFill>
          <a:blip r:embed="rId2"/>
          <a:srcRect/>
          <a:stretch>
            <a:fillRect/>
          </a:stretch>
        </p:blipFill>
        <p:spPr bwMode="auto">
          <a:xfrm>
            <a:off x="635294" y="0"/>
            <a:ext cx="8064476" cy="898724"/>
          </a:xfrm>
          <a:prstGeom prst="rect">
            <a:avLst/>
          </a:prstGeom>
          <a:noFill/>
          <a:ln w="9525">
            <a:noFill/>
            <a:miter lim="800000"/>
            <a:headEnd/>
            <a:tailEnd/>
          </a:ln>
          <a:effectLst/>
        </p:spPr>
      </p:pic>
      <p:sp>
        <p:nvSpPr>
          <p:cNvPr id="5" name="Rectángulo 4">
            <a:extLst>
              <a:ext uri="{FF2B5EF4-FFF2-40B4-BE49-F238E27FC236}">
                <a16:creationId xmlns:a16="http://schemas.microsoft.com/office/drawing/2014/main" id="{23BC7C94-7DA3-456B-9444-93096C46DDC3}"/>
              </a:ext>
            </a:extLst>
          </p:cNvPr>
          <p:cNvSpPr/>
          <p:nvPr/>
        </p:nvSpPr>
        <p:spPr>
          <a:xfrm>
            <a:off x="0" y="2636912"/>
            <a:ext cx="295275" cy="208597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ot="0" spcFirstLastPara="0" vert="vert270"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s-PY" sz="800" b="1" dirty="0">
                <a:effectLst/>
                <a:latin typeface="Times New Roman" panose="02020603050405020304" pitchFamily="18" charset="0"/>
                <a:ea typeface="Calibri" panose="020F0502020204030204" pitchFamily="34" charset="0"/>
                <a:cs typeface="Times New Roman" panose="02020603050405020304" pitchFamily="18" charset="0"/>
              </a:rPr>
              <a:t>DNA © Derechos Reservados 2021</a:t>
            </a:r>
            <a:endParaRPr lang="es-PY" sz="1100" dirty="0">
              <a:effectLst/>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EAB329DC-E5F4-4CE0-B106-2E0BD01122C8}"/>
              </a:ext>
            </a:extLst>
          </p:cNvPr>
          <p:cNvSpPr txBox="1"/>
          <p:nvPr/>
        </p:nvSpPr>
        <p:spPr>
          <a:xfrm>
            <a:off x="1959256" y="1610787"/>
            <a:ext cx="1119665" cy="307777"/>
          </a:xfrm>
          <a:prstGeom prst="rect">
            <a:avLst/>
          </a:prstGeom>
          <a:noFill/>
        </p:spPr>
        <p:txBody>
          <a:bodyPr wrap="square" rtlCol="0">
            <a:spAutoFit/>
          </a:bodyPr>
          <a:lstStyle/>
          <a:p>
            <a:r>
              <a:rPr lang="es-PY" b="1" dirty="0"/>
              <a:t>ANTES</a:t>
            </a:r>
          </a:p>
        </p:txBody>
      </p:sp>
      <p:sp>
        <p:nvSpPr>
          <p:cNvPr id="15" name="CuadroTexto 14">
            <a:extLst>
              <a:ext uri="{FF2B5EF4-FFF2-40B4-BE49-F238E27FC236}">
                <a16:creationId xmlns:a16="http://schemas.microsoft.com/office/drawing/2014/main" id="{E7643424-4F95-4594-9C88-93EF1F8126E9}"/>
              </a:ext>
            </a:extLst>
          </p:cNvPr>
          <p:cNvSpPr txBox="1"/>
          <p:nvPr/>
        </p:nvSpPr>
        <p:spPr>
          <a:xfrm>
            <a:off x="6065081" y="1616825"/>
            <a:ext cx="1449131" cy="307777"/>
          </a:xfrm>
          <a:prstGeom prst="rect">
            <a:avLst/>
          </a:prstGeom>
          <a:noFill/>
        </p:spPr>
        <p:txBody>
          <a:bodyPr wrap="square" rtlCol="0">
            <a:spAutoFit/>
          </a:bodyPr>
          <a:lstStyle/>
          <a:p>
            <a:r>
              <a:rPr lang="es-PY" b="1" dirty="0"/>
              <a:t>DESPUES</a:t>
            </a:r>
          </a:p>
        </p:txBody>
      </p:sp>
      <p:sp>
        <p:nvSpPr>
          <p:cNvPr id="19" name="CuadroTexto 18">
            <a:extLst>
              <a:ext uri="{FF2B5EF4-FFF2-40B4-BE49-F238E27FC236}">
                <a16:creationId xmlns:a16="http://schemas.microsoft.com/office/drawing/2014/main" id="{165CD5A8-B882-42F3-86A6-41E83135B898}"/>
              </a:ext>
            </a:extLst>
          </p:cNvPr>
          <p:cNvSpPr txBox="1"/>
          <p:nvPr/>
        </p:nvSpPr>
        <p:spPr>
          <a:xfrm>
            <a:off x="3078921" y="1266270"/>
            <a:ext cx="3344955" cy="338554"/>
          </a:xfrm>
          <a:prstGeom prst="rect">
            <a:avLst/>
          </a:prstGeom>
          <a:noFill/>
        </p:spPr>
        <p:txBody>
          <a:bodyPr wrap="none" rtlCol="0">
            <a:spAutoFit/>
          </a:bodyPr>
          <a:lstStyle/>
          <a:p>
            <a:r>
              <a:rPr lang="es-PY" sz="1600" b="1" dirty="0">
                <a:latin typeface="Arial" panose="020B0604020202020204" pitchFamily="34" charset="0"/>
                <a:cs typeface="Arial" panose="020B0604020202020204" pitchFamily="34" charset="0"/>
              </a:rPr>
              <a:t>ADUANA MCAL. ESTIGARRIBIA </a:t>
            </a:r>
          </a:p>
        </p:txBody>
      </p:sp>
      <p:pic>
        <p:nvPicPr>
          <p:cNvPr id="17" name="Imagen 16">
            <a:extLst>
              <a:ext uri="{FF2B5EF4-FFF2-40B4-BE49-F238E27FC236}">
                <a16:creationId xmlns:a16="http://schemas.microsoft.com/office/drawing/2014/main" id="{1A5CF4F6-ADD9-47F9-B337-D9BFC76D928F}"/>
              </a:ext>
            </a:extLst>
          </p:cNvPr>
          <p:cNvPicPr>
            <a:picLocks noChangeAspect="1"/>
          </p:cNvPicPr>
          <p:nvPr/>
        </p:nvPicPr>
        <p:blipFill rotWithShape="1">
          <a:blip r:embed="rId3"/>
          <a:srcRect l="12855" r="17129"/>
          <a:stretch/>
        </p:blipFill>
        <p:spPr>
          <a:xfrm>
            <a:off x="264278" y="1991181"/>
            <a:ext cx="4424316" cy="2432474"/>
          </a:xfrm>
          <a:prstGeom prst="rect">
            <a:avLst/>
          </a:prstGeom>
        </p:spPr>
      </p:pic>
      <p:pic>
        <p:nvPicPr>
          <p:cNvPr id="20" name="Imagen 19">
            <a:extLst>
              <a:ext uri="{FF2B5EF4-FFF2-40B4-BE49-F238E27FC236}">
                <a16:creationId xmlns:a16="http://schemas.microsoft.com/office/drawing/2014/main" id="{C9967584-8BF0-4BAD-9258-2AD68B5ADC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52872" y="1994180"/>
            <a:ext cx="3930406" cy="2429475"/>
          </a:xfrm>
          <a:prstGeom prst="rect">
            <a:avLst/>
          </a:prstGeom>
        </p:spPr>
      </p:pic>
      <p:pic>
        <p:nvPicPr>
          <p:cNvPr id="21" name="Imagen 20" descr="C:\Users\User\Desktop\Obra Mariscal Estigarribia\fotos Obra Mariscal\05-02-21\IMG-20210205-WA0041.jpg">
            <a:extLst>
              <a:ext uri="{FF2B5EF4-FFF2-40B4-BE49-F238E27FC236}">
                <a16:creationId xmlns:a16="http://schemas.microsoft.com/office/drawing/2014/main" id="{FEE5FCB0-FD09-46DA-9ECD-4C1CA059828B}"/>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996" y="4701467"/>
            <a:ext cx="4374598" cy="2024594"/>
          </a:xfrm>
          <a:prstGeom prst="rect">
            <a:avLst/>
          </a:prstGeom>
          <a:noFill/>
          <a:ln w="9525">
            <a:solidFill>
              <a:schemeClr val="tx2"/>
            </a:solidFill>
          </a:ln>
        </p:spPr>
      </p:pic>
      <p:pic>
        <p:nvPicPr>
          <p:cNvPr id="22" name="Imagen 21" descr="C:\Users\User\Desktop\fotos Cuarta certificación de Mariscal\IMG_20210525_164910.jpg">
            <a:extLst>
              <a:ext uri="{FF2B5EF4-FFF2-40B4-BE49-F238E27FC236}">
                <a16:creationId xmlns:a16="http://schemas.microsoft.com/office/drawing/2014/main" id="{9C0BF19B-DFC4-467D-9585-B976378E5BA9}"/>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45243" y="4722887"/>
            <a:ext cx="3946914" cy="2003174"/>
          </a:xfrm>
          <a:prstGeom prst="rect">
            <a:avLst/>
          </a:prstGeom>
          <a:noFill/>
          <a:ln w="9525">
            <a:solidFill>
              <a:schemeClr val="tx2"/>
            </a:solidFill>
          </a:ln>
        </p:spPr>
      </p:pic>
    </p:spTree>
    <p:extLst>
      <p:ext uri="{BB962C8B-B14F-4D97-AF65-F5344CB8AC3E}">
        <p14:creationId xmlns:p14="http://schemas.microsoft.com/office/powerpoint/2010/main" val="317075248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Viajes">
  <a:themeElements>
    <a:clrScheme name="Técnico">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Viajes">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23069</TotalTime>
  <Words>2745</Words>
  <Application>Microsoft Office PowerPoint</Application>
  <PresentationFormat>Presentación en pantalla (4:3)</PresentationFormat>
  <Paragraphs>275</Paragraphs>
  <Slides>69</Slides>
  <Notes>0</Notes>
  <HiddenSlides>0</HiddenSlides>
  <MMClips>0</MMClips>
  <ScaleCrop>false</ScaleCrop>
  <HeadingPairs>
    <vt:vector size="8" baseType="variant">
      <vt:variant>
        <vt:lpstr>Fuentes usadas</vt:lpstr>
      </vt:variant>
      <vt:variant>
        <vt:i4>11</vt:i4>
      </vt:variant>
      <vt:variant>
        <vt:lpstr>Tema</vt:lpstr>
      </vt:variant>
      <vt:variant>
        <vt:i4>1</vt:i4>
      </vt:variant>
      <vt:variant>
        <vt:lpstr>Títulos de diapositiva</vt:lpstr>
      </vt:variant>
      <vt:variant>
        <vt:i4>69</vt:i4>
      </vt:variant>
      <vt:variant>
        <vt:lpstr>Presentaciones personalizadas</vt:lpstr>
      </vt:variant>
      <vt:variant>
        <vt:i4>1</vt:i4>
      </vt:variant>
    </vt:vector>
  </HeadingPairs>
  <TitlesOfParts>
    <vt:vector size="82" baseType="lpstr">
      <vt:lpstr>Abadi</vt:lpstr>
      <vt:lpstr>Arial</vt:lpstr>
      <vt:lpstr>Arial Black</vt:lpstr>
      <vt:lpstr>Calibri</vt:lpstr>
      <vt:lpstr>Franklin Gothic Book</vt:lpstr>
      <vt:lpstr>Franklin Gothic Medium</vt:lpstr>
      <vt:lpstr>Tahoma</vt:lpstr>
      <vt:lpstr>Times New Roman</vt:lpstr>
      <vt:lpstr>Verdana</vt:lpstr>
      <vt:lpstr>Wingdings</vt:lpstr>
      <vt:lpstr>Wingdings 2</vt:lpstr>
      <vt:lpstr>Viajes</vt:lpstr>
      <vt:lpstr>DIRECCIÓN NACIONAL DE ADUANAS DEL PARAGUAY</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personalizada 1</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Informe Mensual de Recaudación Aduanera</dc:title>
  <dc:creator>DNA</dc:creator>
  <cp:lastModifiedBy>Usuario de Windows</cp:lastModifiedBy>
  <cp:revision>2174</cp:revision>
  <cp:lastPrinted>2022-01-27T12:12:11Z</cp:lastPrinted>
  <dcterms:created xsi:type="dcterms:W3CDTF">2018-09-25T18:23:56Z</dcterms:created>
  <dcterms:modified xsi:type="dcterms:W3CDTF">2022-02-04T12:57:15Z</dcterms:modified>
</cp:coreProperties>
</file>