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21" r:id="rId3"/>
    <p:sldId id="280" r:id="rId4"/>
    <p:sldId id="281" r:id="rId5"/>
    <p:sldId id="335" r:id="rId6"/>
    <p:sldId id="336" r:id="rId7"/>
    <p:sldId id="342" r:id="rId8"/>
    <p:sldId id="341" r:id="rId9"/>
    <p:sldId id="343" r:id="rId10"/>
    <p:sldId id="344" r:id="rId11"/>
    <p:sldId id="345" r:id="rId12"/>
    <p:sldId id="326" r:id="rId13"/>
    <p:sldId id="318" r:id="rId14"/>
    <p:sldId id="327" r:id="rId15"/>
    <p:sldId id="328" r:id="rId16"/>
    <p:sldId id="330" r:id="rId17"/>
    <p:sldId id="331" r:id="rId18"/>
    <p:sldId id="322" r:id="rId19"/>
    <p:sldId id="325" r:id="rId20"/>
    <p:sldId id="333" r:id="rId21"/>
    <p:sldId id="332" r:id="rId22"/>
    <p:sldId id="334" r:id="rId23"/>
    <p:sldId id="337" r:id="rId24"/>
    <p:sldId id="339" r:id="rId25"/>
    <p:sldId id="340" r:id="rId26"/>
    <p:sldId id="338" r:id="rId27"/>
    <p:sldId id="296" r:id="rId28"/>
    <p:sldId id="289" r:id="rId29"/>
    <p:sldId id="297" r:id="rId30"/>
    <p:sldId id="273" r:id="rId31"/>
    <p:sldId id="304" r:id="rId32"/>
    <p:sldId id="290" r:id="rId33"/>
    <p:sldId id="294" r:id="rId34"/>
    <p:sldId id="278" r:id="rId35"/>
    <p:sldId id="279" r:id="rId36"/>
    <p:sldId id="298" r:id="rId37"/>
    <p:sldId id="299" r:id="rId38"/>
    <p:sldId id="276" r:id="rId39"/>
    <p:sldId id="275" r:id="rId40"/>
    <p:sldId id="274" r:id="rId41"/>
    <p:sldId id="312" r:id="rId42"/>
    <p:sldId id="313" r:id="rId43"/>
    <p:sldId id="315" r:id="rId44"/>
    <p:sldId id="260" r:id="rId45"/>
  </p:sldIdLst>
  <p:sldSz cx="9144000" cy="6858000" type="screen4x3"/>
  <p:notesSz cx="6858000" cy="9144000"/>
  <p:defaultTextStyle>
    <a:defPPr>
      <a:defRPr lang="es-P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00"/>
    <a:srgbClr val="DD0D12"/>
    <a:srgbClr val="EE3F08"/>
    <a:srgbClr val="E30121"/>
    <a:srgbClr val="FFCC66"/>
    <a:srgbClr val="F8FB75"/>
    <a:srgbClr val="CCFFCC"/>
    <a:srgbClr val="2B2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255" autoAdjust="0"/>
  </p:normalViewPr>
  <p:slideViewPr>
    <p:cSldViewPr>
      <p:cViewPr varScale="1">
        <p:scale>
          <a:sx n="110" d="100"/>
          <a:sy n="110" d="100"/>
        </p:scale>
        <p:origin x="1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16652779320818E-2"/>
          <c:y val="4.019472382086315E-2"/>
          <c:w val="0.95815574280269311"/>
          <c:h val="0.8968370836368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'2015'!$C$2</c:f>
              <c:strCache>
                <c:ptCount val="1"/>
                <c:pt idx="0">
                  <c:v>INGRESO BRUTO</c:v>
                </c:pt>
              </c:strCache>
            </c:strRef>
          </c:tx>
          <c:spPr>
            <a:solidFill>
              <a:srgbClr val="214F7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'2015'!$C$38:$C$47</c:f>
              <c:numCache>
                <c:formatCode>_(* #,##0_);_(* \(#,##0\);_(* "-"??_);_(@_)</c:formatCode>
                <c:ptCount val="10"/>
                <c:pt idx="0">
                  <c:v>209432.63415900001</c:v>
                </c:pt>
                <c:pt idx="1">
                  <c:v>174353.21135299999</c:v>
                </c:pt>
                <c:pt idx="2">
                  <c:v>100668.301815</c:v>
                </c:pt>
                <c:pt idx="3">
                  <c:v>71126.358158999996</c:v>
                </c:pt>
                <c:pt idx="4">
                  <c:v>68932.791073999993</c:v>
                </c:pt>
                <c:pt idx="5">
                  <c:v>66823.803381999998</c:v>
                </c:pt>
                <c:pt idx="6">
                  <c:v>64531.452254000003</c:v>
                </c:pt>
                <c:pt idx="7">
                  <c:v>62958.906765</c:v>
                </c:pt>
                <c:pt idx="8">
                  <c:v>47028.651996000001</c:v>
                </c:pt>
                <c:pt idx="9">
                  <c:v>39550.237224999997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5A-4017-B769-5C76DB203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8209112"/>
        <c:axId val="218206368"/>
      </c:barChart>
      <c:lineChart>
        <c:grouping val="standard"/>
        <c:varyColors val="0"/>
        <c:ser>
          <c:idx val="1"/>
          <c:order val="1"/>
          <c:tx>
            <c:strRef>
              <c:f>'2015'!$F$2</c:f>
              <c:strCache>
                <c:ptCount val="1"/>
                <c:pt idx="0">
                  <c:v>% IMPUESTO DECLARADO S/ INGRESO BRUTO</c:v>
                </c:pt>
              </c:strCache>
            </c:strRef>
          </c:tx>
          <c:spPr>
            <a:ln w="57150">
              <a:solidFill>
                <a:srgbClr val="548235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755762309882806E-2"/>
                  <c:y val="1.0831187091206243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Arial Black" panose="020B0A04020102020204" pitchFamily="34" charset="0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05A-4017-B769-5C76DB203C29}"/>
                </c:ext>
                <c:ext xmlns:c15="http://schemas.microsoft.com/office/drawing/2012/chart" uri="{CE6537A1-D6FC-4f65-9D91-7224C49458BB}">
                  <c15:layout>
                    <c:manualLayout>
                      <c:w val="9.7238732733399988E-2"/>
                      <c:h val="0.1228176035996000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4936195045040849E-2"/>
                  <c:y val="-4.3297855974042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05A-4017-B769-5C76DB203C2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  <a:latin typeface="Arial Black" panose="020B0A040201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'2015'!$F$38:$F$47</c:f>
              <c:numCache>
                <c:formatCode>0.0%</c:formatCode>
                <c:ptCount val="10"/>
                <c:pt idx="0">
                  <c:v>3.8109287724188305E-2</c:v>
                </c:pt>
                <c:pt idx="1">
                  <c:v>2.4340772120381011E-2</c:v>
                </c:pt>
                <c:pt idx="2">
                  <c:v>9.9999999999999995E-7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9.9999999999999995E-7</c:v>
                </c:pt>
                <c:pt idx="6">
                  <c:v>9.9999999999999995E-7</c:v>
                </c:pt>
                <c:pt idx="7">
                  <c:v>9.9999999999999995E-7</c:v>
                </c:pt>
                <c:pt idx="8">
                  <c:v>9.9999999999999995E-7</c:v>
                </c:pt>
                <c:pt idx="9">
                  <c:v>9.9999999999999995E-7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9-C05A-4017-B769-5C76DB203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623552"/>
        <c:axId val="220623160"/>
      </c:lineChart>
      <c:valAx>
        <c:axId val="218206368"/>
        <c:scaling>
          <c:logBase val="10"/>
          <c:orientation val="minMax"/>
          <c:max val="220000"/>
          <c:min val="10000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one"/>
        <c:txPr>
          <a:bodyPr rot="-60000000" vert="horz"/>
          <a:lstStyle/>
          <a:p>
            <a:pPr>
              <a:defRPr/>
            </a:pPr>
            <a:endParaRPr lang="es-MX"/>
          </a:p>
        </c:txPr>
        <c:crossAx val="218209112"/>
        <c:crosses val="max"/>
        <c:crossBetween val="between"/>
        <c:majorUnit val="1000"/>
      </c:valAx>
      <c:catAx>
        <c:axId val="218209112"/>
        <c:scaling>
          <c:orientation val="minMax"/>
        </c:scaling>
        <c:delete val="1"/>
        <c:axPos val="b"/>
        <c:majorTickMark val="out"/>
        <c:minorTickMark val="none"/>
        <c:tickLblPos val="none"/>
        <c:crossAx val="218206368"/>
        <c:crosses val="autoZero"/>
        <c:auto val="1"/>
        <c:lblAlgn val="ctr"/>
        <c:lblOffset val="100"/>
        <c:noMultiLvlLbl val="0"/>
      </c:catAx>
      <c:valAx>
        <c:axId val="220623160"/>
        <c:scaling>
          <c:orientation val="minMax"/>
          <c:max val="9.0000000000000024E-2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220623552"/>
        <c:crosses val="autoZero"/>
        <c:crossBetween val="between"/>
      </c:valAx>
      <c:catAx>
        <c:axId val="220623552"/>
        <c:scaling>
          <c:orientation val="minMax"/>
        </c:scaling>
        <c:delete val="1"/>
        <c:axPos val="b"/>
        <c:majorTickMark val="out"/>
        <c:minorTickMark val="none"/>
        <c:tickLblPos val="nextTo"/>
        <c:crossAx val="22062316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43997206328926419"/>
          <c:y val="0.1695696427643007"/>
          <c:w val="0.55147009128615343"/>
          <c:h val="0.14017605159700902"/>
        </c:manualLayout>
      </c:layout>
      <c:overlay val="0"/>
      <c:txPr>
        <a:bodyPr rot="0" vert="horz"/>
        <a:lstStyle/>
        <a:p>
          <a:pPr>
            <a:defRPr sz="1200" b="1">
              <a:solidFill>
                <a:sysClr val="windowText" lastClr="000000"/>
              </a:solidFill>
            </a:defRPr>
          </a:pPr>
          <a:endParaRPr lang="es-MX"/>
        </a:p>
      </c:txPr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577092741329394E-2"/>
          <c:y val="0.13060723749370637"/>
          <c:w val="0.89021535733502377"/>
          <c:h val="0.75714164147246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'[Evolución de recaud y cant contribuyentes del IRP_24-01-2018.xlsx]Hoja1'!$A$8</c:f>
              <c:strCache>
                <c:ptCount val="1"/>
                <c:pt idx="0">
                  <c:v>CANTIDAD DE CONTRIBUYENTES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48F7536-8842-4260-BB38-45067ED1A9A4}" type="CELLRANGE">
                      <a:rPr lang="en-US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EB-4AAD-BC2D-60363EBFFE1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8C54677-AD61-4B28-83D9-98A4AC65B47C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DD34151-DCD0-48A1-B6BA-6B59A72AE016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FEC319D-DDEC-44DA-AC1D-235B1DBBA039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94F72B6-C139-4D88-BAC7-7789652EF22D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'[Evolución de recaud y cant contribuyentes del IRP_24-01-2018.xlsx]Hoja1'!$B$7:$F$7</c:f>
              <c:strCache>
                <c:ptCount val="5"/>
                <c:pt idx="0">
                  <c:v>A AGOSTO 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'[Evolución de recaud y cant contribuyentes del IRP_24-01-2018.xlsx]Hoja1'!$B$8:$F$8</c:f>
              <c:numCache>
                <c:formatCode>_-* #,##0_-;\-* #,##0_-;_-* "-"??_-;_-@_-</c:formatCode>
                <c:ptCount val="5"/>
                <c:pt idx="0">
                  <c:v>6330</c:v>
                </c:pt>
                <c:pt idx="1">
                  <c:v>23591</c:v>
                </c:pt>
                <c:pt idx="2">
                  <c:v>34704</c:v>
                </c:pt>
                <c:pt idx="3">
                  <c:v>42147</c:v>
                </c:pt>
                <c:pt idx="4">
                  <c:v>63070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1EB-4AAD-BC2D-60363EBFFE19}"/>
            </c:ext>
            <c:ext xmlns:c15="http://schemas.microsoft.com/office/drawing/2012/chart" uri="{02D57815-91ED-43cb-92C2-25804820EDAC}">
              <c15:datalabelsRange>
                <c15:f>'[Evolución de recaud y cant contribuyentes del IRP_24-01-2018.xlsx]Hoja1'!$G$8:$K$8</c15:f>
                <c15:dlblRangeCache>
                  <c:ptCount val="5"/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624728"/>
        <c:axId val="220625120"/>
      </c:barChart>
      <c:catAx>
        <c:axId val="22062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0625120"/>
        <c:crosses val="autoZero"/>
        <c:auto val="1"/>
        <c:lblAlgn val="ctr"/>
        <c:lblOffset val="100"/>
        <c:noMultiLvlLbl val="0"/>
      </c:catAx>
      <c:valAx>
        <c:axId val="22062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062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'[Evolución de recaud y cant contribuyentes del IRP_24-01-2018.xlsx]Hoja1'!$A$10</c:f>
              <c:strCache>
                <c:ptCount val="1"/>
                <c:pt idx="0">
                  <c:v>RECAUDACIÓN EFECTIVA + CF (En milllones de G)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CBF4DB5-79D5-4B47-8497-5E2AF8354AA2}" type="CELLRANGE">
                      <a:rPr lang="en-US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18-4CE6-8A31-0A3038E75513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F4D09D-54FA-4A9D-9092-0D96C5B2634A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3365285-E2D8-4C2C-B595-4E07FFCC72B4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0C93A68-C19F-4418-9F6B-4E8D11C0D596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E2B9A62-0EE0-4E9E-A36F-A900B6541B49}" type="CELLRANGE">
                      <a:rPr lang="es-MX"/>
                      <a:pPr/>
                      <a:t>[CELLRANGE]</a:t>
                    </a:fld>
                    <a:endParaRPr lang="es-MX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'[Evolución de recaud y cant contribuyentes del IRP_24-01-2018.xlsx]Hoja1'!$B$7:$F$7</c:f>
              <c:strCache>
                <c:ptCount val="5"/>
                <c:pt idx="0">
                  <c:v>A AGOSTO 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'[Evolución de recaud y cant contribuyentes del IRP_24-01-2018.xlsx]Hoja1'!$B$10:$F$10</c:f>
              <c:numCache>
                <c:formatCode>_-* #,##0_-;\-* #,##0_-;_-* "-"??_-;_-@_-</c:formatCode>
                <c:ptCount val="5"/>
                <c:pt idx="0">
                  <c:v>12834.854044</c:v>
                </c:pt>
                <c:pt idx="1">
                  <c:v>83981.242554000011</c:v>
                </c:pt>
                <c:pt idx="2">
                  <c:v>125905.17029000001</c:v>
                </c:pt>
                <c:pt idx="3">
                  <c:v>141268.20857899997</c:v>
                </c:pt>
                <c:pt idx="4">
                  <c:v>200799.36796200002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018-4CE6-8A31-0A3038E75513}"/>
            </c:ext>
            <c:ext xmlns:c15="http://schemas.microsoft.com/office/drawing/2012/chart" uri="{02D57815-91ED-43cb-92C2-25804820EDAC}">
              <c15:datalabelsRange>
                <c15:f>'[Evolución de recaud y cant contribuyentes del IRP_24-01-2018.xlsx]Hoja1'!$G$10:$K$10</c15:f>
                <c15:dlblRangeCache>
                  <c:ptCount val="5"/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625904"/>
        <c:axId val="220626296"/>
      </c:barChart>
      <c:catAx>
        <c:axId val="22062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0626296"/>
        <c:crosses val="autoZero"/>
        <c:auto val="1"/>
        <c:lblAlgn val="ctr"/>
        <c:lblOffset val="100"/>
        <c:noMultiLvlLbl val="0"/>
      </c:catAx>
      <c:valAx>
        <c:axId val="220626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062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slide" Target="../slides/slide3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6FF55-861B-44CB-B27B-3A331B2CF7A1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PY"/>
        </a:p>
      </dgm:t>
    </dgm:pt>
    <dgm:pt modelId="{AB5F9988-DDBC-4B5B-8305-51ADAD1204C3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PY" sz="1800" b="1" dirty="0" smtClean="0">
              <a:solidFill>
                <a:schemeClr val="tx1"/>
              </a:solidFill>
            </a:rPr>
            <a:t>SERVICIOS </a:t>
          </a:r>
        </a:p>
        <a:p>
          <a:r>
            <a:rPr lang="es-PY" sz="1800" b="1" dirty="0" smtClean="0">
              <a:solidFill>
                <a:schemeClr val="tx1"/>
              </a:solidFill>
            </a:rPr>
            <a:t>PERSONALES</a:t>
          </a:r>
          <a:endParaRPr lang="es-PY" sz="1800" b="1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7812BCB-494D-4EB2-AD26-A1143874D8EA}" type="parTrans" cxnId="{056C32C1-C08D-46ED-9780-7B25CBD62C20}">
      <dgm:prSet/>
      <dgm:spPr>
        <a:ln>
          <a:solidFill>
            <a:srgbClr val="F68F00"/>
          </a:solidFill>
        </a:ln>
      </dgm:spPr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EE796162-3FBB-431C-AC0D-D22B103CF20B}" type="sibTrans" cxnId="{056C32C1-C08D-46ED-9780-7B25CBD62C20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7CCF67C1-1470-4672-8A1C-5B5ECACF02B2}">
      <dgm:prSet phldrT="[Texto]" custT="1"/>
      <dgm:spPr>
        <a:solidFill>
          <a:srgbClr val="F68F00"/>
        </a:solidFill>
      </dgm:spPr>
      <dgm:t>
        <a:bodyPr/>
        <a:lstStyle/>
        <a:p>
          <a:r>
            <a:rPr lang="es-PY" sz="1600" b="1" dirty="0" smtClean="0">
              <a:solidFill>
                <a:schemeClr val="bg1"/>
              </a:solidFill>
            </a:rPr>
            <a:t>DEPENDIENTES E INDEPENDIENTES</a:t>
          </a:r>
          <a:endParaRPr lang="es-PY" sz="1600" b="1" dirty="0">
            <a:solidFill>
              <a:schemeClr val="bg1"/>
            </a:solidFill>
          </a:endParaRPr>
        </a:p>
      </dgm:t>
    </dgm:pt>
    <dgm:pt modelId="{5BED39B9-E5E9-4E4A-B2F9-F5137F511BE2}" type="parTrans" cxnId="{7B5CB8CA-9055-4C2E-8F4F-635E374B859B}">
      <dgm:prSet/>
      <dgm:spPr>
        <a:ln>
          <a:solidFill>
            <a:srgbClr val="F68F00"/>
          </a:solidFill>
        </a:ln>
      </dgm:spPr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6EE559E0-8C8D-4CA7-9AF3-B3804B3F7D9C}" type="sibTrans" cxnId="{7B5CB8CA-9055-4C2E-8F4F-635E374B859B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E94CDFAD-B560-44A3-8488-B3FA3069C80D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PY" sz="1800" b="1" dirty="0" smtClean="0">
              <a:solidFill>
                <a:schemeClr val="tx1"/>
              </a:solidFill>
            </a:rPr>
            <a:t>GANANCIAS DE CAPITAL</a:t>
          </a:r>
          <a:endParaRPr lang="es-PY" sz="1800" b="1" dirty="0">
            <a:solidFill>
              <a:schemeClr val="tx1"/>
            </a:solidFill>
          </a:endParaRPr>
        </a:p>
      </dgm:t>
    </dgm:pt>
    <dgm:pt modelId="{7464F721-5465-49A9-B1B1-AAE450BEC2FA}" type="parTrans" cxnId="{42464271-A11C-49AA-8D8D-08ED2A30BF32}">
      <dgm:prSet/>
      <dgm:spPr>
        <a:ln>
          <a:solidFill>
            <a:srgbClr val="F68F00"/>
          </a:solidFill>
        </a:ln>
      </dgm:spPr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EAE270D5-0134-47DD-9350-D5F780A254CE}" type="sibTrans" cxnId="{42464271-A11C-49AA-8D8D-08ED2A30BF32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2A944ED9-2283-4B13-89D0-0F3BC0D1946C}">
      <dgm:prSet phldrT="[Texto]" custT="1"/>
      <dgm:spPr>
        <a:solidFill>
          <a:srgbClr val="F68F00"/>
        </a:solidFill>
      </dgm:spPr>
      <dgm:t>
        <a:bodyPr/>
        <a:lstStyle/>
        <a:p>
          <a:r>
            <a:rPr lang="es-PY" sz="1600" b="1" dirty="0" smtClean="0">
              <a:solidFill>
                <a:schemeClr val="bg1"/>
              </a:solidFill>
            </a:rPr>
            <a:t>VENTA OCASIONAL DE INMUEBLES</a:t>
          </a:r>
          <a:endParaRPr lang="es-PY" sz="1600" b="1" dirty="0">
            <a:solidFill>
              <a:schemeClr val="bg1"/>
            </a:solidFill>
          </a:endParaRPr>
        </a:p>
      </dgm:t>
    </dgm:pt>
    <dgm:pt modelId="{AD9C0B6B-4B94-4053-8A84-AD64EF9518B6}" type="parTrans" cxnId="{3A76C447-73CB-46B0-9CA1-97C24209FB5E}">
      <dgm:prSet/>
      <dgm:spPr>
        <a:ln>
          <a:solidFill>
            <a:srgbClr val="F68F00"/>
          </a:solidFill>
        </a:ln>
      </dgm:spPr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83D92BF9-9BCF-477A-A8F8-4E8A7780B749}" type="sibTrans" cxnId="{3A76C447-73CB-46B0-9CA1-97C24209FB5E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BA0F2B3C-A506-4794-AD20-D4DEE4AD42EF}">
      <dgm:prSet custT="1"/>
      <dgm:spPr>
        <a:solidFill>
          <a:srgbClr val="F68F00"/>
        </a:solidFill>
      </dgm:spPr>
      <dgm:t>
        <a:bodyPr/>
        <a:lstStyle/>
        <a:p>
          <a:r>
            <a:rPr lang="es-PY" sz="1600" b="1" dirty="0" smtClean="0">
              <a:solidFill>
                <a:schemeClr val="bg1"/>
              </a:solidFill>
            </a:rPr>
            <a:t>CESIÓN DE DERECHOS</a:t>
          </a:r>
          <a:endParaRPr lang="es-PY" sz="1600" b="1" dirty="0">
            <a:solidFill>
              <a:schemeClr val="bg1"/>
            </a:solidFill>
          </a:endParaRPr>
        </a:p>
      </dgm:t>
    </dgm:pt>
    <dgm:pt modelId="{36E66710-D7E9-4C20-89F8-916FA33C34B8}" type="parTrans" cxnId="{1DB64A89-F2CD-4762-A64E-C392DE02A63C}">
      <dgm:prSet/>
      <dgm:spPr>
        <a:ln>
          <a:solidFill>
            <a:srgbClr val="F68F00"/>
          </a:solidFill>
        </a:ln>
      </dgm:spPr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3CACA39A-FAF4-44DF-A844-77906486F6C4}" type="sibTrans" cxnId="{1DB64A89-F2CD-4762-A64E-C392DE02A63C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11E939C9-FD2E-4B45-877F-480FAF575E0B}">
      <dgm:prSet custT="1"/>
      <dgm:spPr>
        <a:solidFill>
          <a:srgbClr val="F68F00"/>
        </a:solidFill>
      </dgm:spPr>
      <dgm:t>
        <a:bodyPr/>
        <a:lstStyle/>
        <a:p>
          <a:r>
            <a:rPr lang="es-PY" sz="1600" b="1" dirty="0" smtClean="0">
              <a:solidFill>
                <a:schemeClr val="bg1"/>
              </a:solidFill>
            </a:rPr>
            <a:t>VENTA DE TÍTULOS, ACCIONES  Y CUOTAS DE SOCIEDADES</a:t>
          </a:r>
          <a:endParaRPr lang="es-PY" sz="1600" b="1" dirty="0">
            <a:solidFill>
              <a:schemeClr val="bg1"/>
            </a:solidFill>
          </a:endParaRPr>
        </a:p>
      </dgm:t>
    </dgm:pt>
    <dgm:pt modelId="{2FA1988E-9CC4-4432-AE17-84E07785B930}" type="parTrans" cxnId="{7D48BC67-DBC9-4BE0-8E09-F088A7C5138C}">
      <dgm:prSet/>
      <dgm:spPr>
        <a:ln>
          <a:solidFill>
            <a:srgbClr val="F68F00"/>
          </a:solidFill>
        </a:ln>
      </dgm:spPr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D76F6CFF-7159-4973-A780-74C61D1F722D}" type="sibTrans" cxnId="{7D48BC67-DBC9-4BE0-8E09-F088A7C5138C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CB102898-581F-4628-B7DD-578839E979D9}">
      <dgm:prSet custT="1"/>
      <dgm:spPr>
        <a:solidFill>
          <a:srgbClr val="F68F00"/>
        </a:solidFill>
      </dgm:spPr>
      <dgm:t>
        <a:bodyPr/>
        <a:lstStyle/>
        <a:p>
          <a:r>
            <a:rPr lang="es-PY" sz="1600" b="1" dirty="0" smtClean="0">
              <a:solidFill>
                <a:schemeClr val="bg1"/>
              </a:solidFill>
            </a:rPr>
            <a:t>50% DE LOS DIVIDENDOS, UTILIDADES Y EXCEDENTES</a:t>
          </a:r>
          <a:endParaRPr lang="es-PY" sz="1600" b="1" dirty="0">
            <a:solidFill>
              <a:schemeClr val="bg1"/>
            </a:solidFill>
          </a:endParaRPr>
        </a:p>
      </dgm:t>
    </dgm:pt>
    <dgm:pt modelId="{FD054164-8269-4CFF-A40D-40E4393137BF}" type="parTrans" cxnId="{35478CAC-93B4-4868-902F-A35AE9C8B956}">
      <dgm:prSet/>
      <dgm:spPr>
        <a:ln>
          <a:solidFill>
            <a:srgbClr val="F68F00"/>
          </a:solidFill>
        </a:ln>
      </dgm:spPr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9B088E1E-E0C6-4670-BA9F-6B655BA21818}" type="sibTrans" cxnId="{35478CAC-93B4-4868-902F-A35AE9C8B956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D47D4CDA-B2EE-46DC-9947-6620AB6013E7}">
      <dgm:prSet custT="1"/>
      <dgm:spPr>
        <a:solidFill>
          <a:srgbClr val="F68F00"/>
        </a:solidFill>
      </dgm:spPr>
      <dgm:t>
        <a:bodyPr/>
        <a:lstStyle/>
        <a:p>
          <a:r>
            <a:rPr lang="es-PY" sz="1600" b="1" dirty="0" smtClean="0">
              <a:solidFill>
                <a:schemeClr val="bg1"/>
              </a:solidFill>
            </a:rPr>
            <a:t>INTERESES, COMISIONES O RENDIMIENTOS DE CAPITALES</a:t>
          </a:r>
          <a:endParaRPr lang="es-PY" sz="1600" b="1" dirty="0">
            <a:solidFill>
              <a:schemeClr val="bg1"/>
            </a:solidFill>
          </a:endParaRPr>
        </a:p>
      </dgm:t>
    </dgm:pt>
    <dgm:pt modelId="{CFA4555B-D333-4D05-83BD-5845F17FA85B}" type="parTrans" cxnId="{7494CB34-A9BE-486D-8B58-C0C844073527}">
      <dgm:prSet/>
      <dgm:spPr>
        <a:ln>
          <a:solidFill>
            <a:srgbClr val="F68F00"/>
          </a:solidFill>
        </a:ln>
      </dgm:spPr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CAEF04D6-F0ED-44F5-8663-888E6615A348}" type="sibTrans" cxnId="{7494CB34-A9BE-486D-8B58-C0C844073527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CDD6D24A-BC2F-4BB5-891D-0B5936DEA7F2}">
      <dgm:prSet phldrT="[Texto]" custT="1"/>
      <dgm:spPr>
        <a:solidFill>
          <a:srgbClr val="F8FB75"/>
        </a:solidFill>
      </dgm:spPr>
      <dgm:t>
        <a:bodyPr/>
        <a:lstStyle/>
        <a:p>
          <a:r>
            <a:rPr lang="es-PY" sz="1800" b="1" dirty="0" smtClean="0">
              <a:solidFill>
                <a:schemeClr val="tx1"/>
              </a:solidFill>
            </a:rPr>
            <a:t>LAS RENTAS DE:</a:t>
          </a:r>
          <a:endParaRPr lang="es-PY" sz="1800" b="1" dirty="0">
            <a:solidFill>
              <a:schemeClr val="tx1"/>
            </a:solidFill>
          </a:endParaRPr>
        </a:p>
      </dgm:t>
    </dgm:pt>
    <dgm:pt modelId="{5DBE30B7-B185-40D1-8F6E-95E4A92FA04B}" type="sibTrans" cxnId="{7423235B-B896-4E0D-8C20-DB4FD91A0026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4B840797-1DA2-4121-8AE0-712C3DC11F34}" type="parTrans" cxnId="{7423235B-B896-4E0D-8C20-DB4FD91A0026}">
      <dgm:prSet/>
      <dgm:spPr>
        <a:ln>
          <a:solidFill>
            <a:srgbClr val="F68F00"/>
          </a:solidFill>
        </a:ln>
      </dgm:spPr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AAB4E41C-0E0A-44E6-9086-D29E200A7E48}">
      <dgm:prSet custT="1"/>
      <dgm:spPr>
        <a:solidFill>
          <a:srgbClr val="F68F00"/>
        </a:solidFill>
      </dgm:spPr>
      <dgm:t>
        <a:bodyPr/>
        <a:lstStyle/>
        <a:p>
          <a:r>
            <a:rPr lang="es-PY" sz="2000" b="1" dirty="0" smtClean="0">
              <a:solidFill>
                <a:schemeClr val="bg1"/>
              </a:solidFill>
            </a:rPr>
            <a:t>EL IRP</a:t>
          </a:r>
        </a:p>
        <a:p>
          <a:r>
            <a:rPr lang="es-PY" sz="2000" b="1" dirty="0" smtClean="0">
              <a:solidFill>
                <a:schemeClr val="bg1"/>
              </a:solidFill>
            </a:rPr>
            <a:t>GRAVA*</a:t>
          </a:r>
          <a:endParaRPr lang="es-PY" sz="2000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CF4E638-C270-4963-B361-CD5BE6E6097A}" type="sibTrans" cxnId="{9AF1CA8F-D3A5-43EA-9F61-CE0689A5D527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651E301B-F743-413D-928B-0D13695A7FC1}" type="parTrans" cxnId="{9AF1CA8F-D3A5-43EA-9F61-CE0689A5D527}">
      <dgm:prSet/>
      <dgm:spPr/>
      <dgm:t>
        <a:bodyPr/>
        <a:lstStyle/>
        <a:p>
          <a:endParaRPr lang="es-PY" sz="1600" b="1">
            <a:solidFill>
              <a:schemeClr val="bg1"/>
            </a:solidFill>
          </a:endParaRPr>
        </a:p>
      </dgm:t>
    </dgm:pt>
    <dgm:pt modelId="{1624F691-7832-4706-9F8F-789DAEBD55F3}" type="pres">
      <dgm:prSet presAssocID="{15E6FF55-861B-44CB-B27B-3A331B2CF7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Y"/>
        </a:p>
      </dgm:t>
    </dgm:pt>
    <dgm:pt modelId="{5DDA6AAD-5B36-4B96-ACB9-EA0606FF1B86}" type="pres">
      <dgm:prSet presAssocID="{AAB4E41C-0E0A-44E6-9086-D29E200A7E4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03221514-4511-4EC2-9892-8E3E2D41C008}" type="pres">
      <dgm:prSet presAssocID="{AAB4E41C-0E0A-44E6-9086-D29E200A7E48}" presName="rootComposite1" presStyleCnt="0"/>
      <dgm:spPr/>
      <dgm:t>
        <a:bodyPr/>
        <a:lstStyle/>
        <a:p>
          <a:endParaRPr lang="es-PY"/>
        </a:p>
      </dgm:t>
    </dgm:pt>
    <dgm:pt modelId="{B24C73F8-75F1-4E80-9F9C-4CA86FC7A35B}" type="pres">
      <dgm:prSet presAssocID="{AAB4E41C-0E0A-44E6-9086-D29E200A7E48}" presName="rootText1" presStyleLbl="node0" presStyleIdx="0" presStyleCnt="1" custScaleX="65000" custScaleY="257217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BCD1AD27-A776-4933-9CB4-3206095EE743}" type="pres">
      <dgm:prSet presAssocID="{AAB4E41C-0E0A-44E6-9086-D29E200A7E48}" presName="rootConnector1" presStyleLbl="node1" presStyleIdx="0" presStyleCnt="0"/>
      <dgm:spPr/>
      <dgm:t>
        <a:bodyPr/>
        <a:lstStyle/>
        <a:p>
          <a:endParaRPr lang="es-PY"/>
        </a:p>
      </dgm:t>
    </dgm:pt>
    <dgm:pt modelId="{9667C5DE-0242-42B8-A497-0A4B03BBFF41}" type="pres">
      <dgm:prSet presAssocID="{AAB4E41C-0E0A-44E6-9086-D29E200A7E48}" presName="hierChild2" presStyleCnt="0"/>
      <dgm:spPr/>
      <dgm:t>
        <a:bodyPr/>
        <a:lstStyle/>
        <a:p>
          <a:endParaRPr lang="es-PY"/>
        </a:p>
      </dgm:t>
    </dgm:pt>
    <dgm:pt modelId="{CC0E5326-C275-4C40-A852-7256F2C6C27C}" type="pres">
      <dgm:prSet presAssocID="{4B840797-1DA2-4121-8AE0-712C3DC11F34}" presName="Name64" presStyleLbl="parChTrans1D2" presStyleIdx="0" presStyleCnt="1"/>
      <dgm:spPr/>
      <dgm:t>
        <a:bodyPr/>
        <a:lstStyle/>
        <a:p>
          <a:endParaRPr lang="es-PY"/>
        </a:p>
      </dgm:t>
    </dgm:pt>
    <dgm:pt modelId="{A04D9E47-D13D-49D4-8F59-9BE2C5DAA2F3}" type="pres">
      <dgm:prSet presAssocID="{CDD6D24A-BC2F-4BB5-891D-0B5936DEA7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D691E1B7-FE21-4317-AEFF-EA457E0EA692}" type="pres">
      <dgm:prSet presAssocID="{CDD6D24A-BC2F-4BB5-891D-0B5936DEA7F2}" presName="rootComposite" presStyleCnt="0"/>
      <dgm:spPr/>
      <dgm:t>
        <a:bodyPr/>
        <a:lstStyle/>
        <a:p>
          <a:endParaRPr lang="es-PY"/>
        </a:p>
      </dgm:t>
    </dgm:pt>
    <dgm:pt modelId="{EF5C738F-884B-4433-A433-FA118B5D2D72}" type="pres">
      <dgm:prSet presAssocID="{CDD6D24A-BC2F-4BB5-891D-0B5936DEA7F2}" presName="rootText" presStyleLbl="node2" presStyleIdx="0" presStyleCnt="1" custScaleX="69965" custScaleY="26255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5B147F32-E392-487B-8181-FDEDB6637FE2}" type="pres">
      <dgm:prSet presAssocID="{CDD6D24A-BC2F-4BB5-891D-0B5936DEA7F2}" presName="rootConnector" presStyleLbl="node2" presStyleIdx="0" presStyleCnt="1"/>
      <dgm:spPr/>
      <dgm:t>
        <a:bodyPr/>
        <a:lstStyle/>
        <a:p>
          <a:endParaRPr lang="es-PY"/>
        </a:p>
      </dgm:t>
    </dgm:pt>
    <dgm:pt modelId="{73396ACA-94B7-4C07-B611-9A3B4BDC97B2}" type="pres">
      <dgm:prSet presAssocID="{CDD6D24A-BC2F-4BB5-891D-0B5936DEA7F2}" presName="hierChild4" presStyleCnt="0"/>
      <dgm:spPr/>
      <dgm:t>
        <a:bodyPr/>
        <a:lstStyle/>
        <a:p>
          <a:endParaRPr lang="es-PY"/>
        </a:p>
      </dgm:t>
    </dgm:pt>
    <dgm:pt modelId="{8D03A698-C988-46BF-9B7E-89F7D223B5C7}" type="pres">
      <dgm:prSet presAssocID="{97812BCB-494D-4EB2-AD26-A1143874D8EA}" presName="Name64" presStyleLbl="parChTrans1D3" presStyleIdx="0" presStyleCnt="2"/>
      <dgm:spPr/>
      <dgm:t>
        <a:bodyPr/>
        <a:lstStyle/>
        <a:p>
          <a:endParaRPr lang="es-PY"/>
        </a:p>
      </dgm:t>
    </dgm:pt>
    <dgm:pt modelId="{795A0B7C-0C26-4CCB-B312-F964F76C4B02}" type="pres">
      <dgm:prSet presAssocID="{AB5F9988-DDBC-4B5B-8305-51ADAD1204C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427AEECF-12B1-4265-B1BC-178F3FBDBD27}" type="pres">
      <dgm:prSet presAssocID="{AB5F9988-DDBC-4B5B-8305-51ADAD1204C3}" presName="rootComposite" presStyleCnt="0"/>
      <dgm:spPr/>
      <dgm:t>
        <a:bodyPr/>
        <a:lstStyle/>
        <a:p>
          <a:endParaRPr lang="es-PY"/>
        </a:p>
      </dgm:t>
    </dgm:pt>
    <dgm:pt modelId="{5ABCAD7B-874C-43A8-ADA4-01314BFCB320}" type="pres">
      <dgm:prSet presAssocID="{AB5F9988-DDBC-4B5B-8305-51ADAD1204C3}" presName="rootText" presStyleLbl="node3" presStyleIdx="0" presStyleCnt="2" custScaleX="69804" custScaleY="185150" custLinFactNeighborX="-2587" custLinFactNeighborY="4306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5CEC3BCE-F0F8-4BC3-9D2A-3922AE7D24AA}" type="pres">
      <dgm:prSet presAssocID="{AB5F9988-DDBC-4B5B-8305-51ADAD1204C3}" presName="rootConnector" presStyleLbl="node3" presStyleIdx="0" presStyleCnt="2"/>
      <dgm:spPr/>
      <dgm:t>
        <a:bodyPr/>
        <a:lstStyle/>
        <a:p>
          <a:endParaRPr lang="es-PY"/>
        </a:p>
      </dgm:t>
    </dgm:pt>
    <dgm:pt modelId="{1374F074-F178-4DE2-B633-8DB7EA8698D8}" type="pres">
      <dgm:prSet presAssocID="{AB5F9988-DDBC-4B5B-8305-51ADAD1204C3}" presName="hierChild4" presStyleCnt="0"/>
      <dgm:spPr/>
      <dgm:t>
        <a:bodyPr/>
        <a:lstStyle/>
        <a:p>
          <a:endParaRPr lang="es-PY"/>
        </a:p>
      </dgm:t>
    </dgm:pt>
    <dgm:pt modelId="{758ED49C-22DB-456D-B3EC-E3BA92DBB28E}" type="pres">
      <dgm:prSet presAssocID="{5BED39B9-E5E9-4E4A-B2F9-F5137F511BE2}" presName="Name64" presStyleLbl="parChTrans1D4" presStyleIdx="0" presStyleCnt="6"/>
      <dgm:spPr/>
      <dgm:t>
        <a:bodyPr/>
        <a:lstStyle/>
        <a:p>
          <a:endParaRPr lang="es-PY"/>
        </a:p>
      </dgm:t>
    </dgm:pt>
    <dgm:pt modelId="{B8BBFCDD-B42C-46A5-B984-4E054981E8AF}" type="pres">
      <dgm:prSet presAssocID="{7CCF67C1-1470-4672-8A1C-5B5ECACF02B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4F747651-1DFA-4DF3-82E8-8F73F4FF644F}" type="pres">
      <dgm:prSet presAssocID="{7CCF67C1-1470-4672-8A1C-5B5ECACF02B2}" presName="rootComposite" presStyleCnt="0"/>
      <dgm:spPr/>
      <dgm:t>
        <a:bodyPr/>
        <a:lstStyle/>
        <a:p>
          <a:endParaRPr lang="es-PY"/>
        </a:p>
      </dgm:t>
    </dgm:pt>
    <dgm:pt modelId="{F57A5C60-50A5-4B28-ACB2-97E7EABC63F3}" type="pres">
      <dgm:prSet presAssocID="{7CCF67C1-1470-4672-8A1C-5B5ECACF02B2}" presName="rootText" presStyleLbl="node4" presStyleIdx="0" presStyleCnt="6" custScaleX="146171" custLinFactNeighborX="-911" custLinFactNeighborY="-11049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122DE99B-CE4B-46EB-A131-24D374B0B239}" type="pres">
      <dgm:prSet presAssocID="{7CCF67C1-1470-4672-8A1C-5B5ECACF02B2}" presName="rootConnector" presStyleLbl="node4" presStyleIdx="0" presStyleCnt="6"/>
      <dgm:spPr/>
      <dgm:t>
        <a:bodyPr/>
        <a:lstStyle/>
        <a:p>
          <a:endParaRPr lang="es-PY"/>
        </a:p>
      </dgm:t>
    </dgm:pt>
    <dgm:pt modelId="{B6AA3E65-4CBC-4E83-B454-8159EA836E2A}" type="pres">
      <dgm:prSet presAssocID="{7CCF67C1-1470-4672-8A1C-5B5ECACF02B2}" presName="hierChild4" presStyleCnt="0"/>
      <dgm:spPr/>
      <dgm:t>
        <a:bodyPr/>
        <a:lstStyle/>
        <a:p>
          <a:endParaRPr lang="es-PY"/>
        </a:p>
      </dgm:t>
    </dgm:pt>
    <dgm:pt modelId="{FB654D1E-6E60-49B5-A74D-F14297683C3A}" type="pres">
      <dgm:prSet presAssocID="{7CCF67C1-1470-4672-8A1C-5B5ECACF02B2}" presName="hierChild5" presStyleCnt="0"/>
      <dgm:spPr/>
      <dgm:t>
        <a:bodyPr/>
        <a:lstStyle/>
        <a:p>
          <a:endParaRPr lang="es-PY"/>
        </a:p>
      </dgm:t>
    </dgm:pt>
    <dgm:pt modelId="{E37572B9-459E-4D05-B6C2-638830E1B0F2}" type="pres">
      <dgm:prSet presAssocID="{AB5F9988-DDBC-4B5B-8305-51ADAD1204C3}" presName="hierChild5" presStyleCnt="0"/>
      <dgm:spPr/>
      <dgm:t>
        <a:bodyPr/>
        <a:lstStyle/>
        <a:p>
          <a:endParaRPr lang="es-PY"/>
        </a:p>
      </dgm:t>
    </dgm:pt>
    <dgm:pt modelId="{85ED1040-CE81-4D14-BF50-7D28E839F40D}" type="pres">
      <dgm:prSet presAssocID="{7464F721-5465-49A9-B1B1-AAE450BEC2FA}" presName="Name64" presStyleLbl="parChTrans1D3" presStyleIdx="1" presStyleCnt="2"/>
      <dgm:spPr/>
      <dgm:t>
        <a:bodyPr/>
        <a:lstStyle/>
        <a:p>
          <a:endParaRPr lang="es-PY"/>
        </a:p>
      </dgm:t>
    </dgm:pt>
    <dgm:pt modelId="{0808A1B1-B6D9-43C3-8D65-35558875A964}" type="pres">
      <dgm:prSet presAssocID="{E94CDFAD-B560-44A3-8488-B3FA3069C80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27F3BB79-D3FD-4CB6-AD4E-F72359159968}" type="pres">
      <dgm:prSet presAssocID="{E94CDFAD-B560-44A3-8488-B3FA3069C80D}" presName="rootComposite" presStyleCnt="0"/>
      <dgm:spPr/>
      <dgm:t>
        <a:bodyPr/>
        <a:lstStyle/>
        <a:p>
          <a:endParaRPr lang="es-PY"/>
        </a:p>
      </dgm:t>
    </dgm:pt>
    <dgm:pt modelId="{FFAF68E7-43BD-4837-9182-E1DD75A38354}" type="pres">
      <dgm:prSet presAssocID="{E94CDFAD-B560-44A3-8488-B3FA3069C80D}" presName="rootText" presStyleLbl="node3" presStyleIdx="1" presStyleCnt="2" custScaleX="70471" custScaleY="257811" custLinFactNeighborX="-2587" custLinFactNeighborY="-32089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3264C0A3-27DA-41CA-9466-B181874FCB0A}" type="pres">
      <dgm:prSet presAssocID="{E94CDFAD-B560-44A3-8488-B3FA3069C80D}" presName="rootConnector" presStyleLbl="node3" presStyleIdx="1" presStyleCnt="2"/>
      <dgm:spPr/>
      <dgm:t>
        <a:bodyPr/>
        <a:lstStyle/>
        <a:p>
          <a:endParaRPr lang="es-PY"/>
        </a:p>
      </dgm:t>
    </dgm:pt>
    <dgm:pt modelId="{B788F1C4-602F-4B90-B0FC-8F917E3846AE}" type="pres">
      <dgm:prSet presAssocID="{E94CDFAD-B560-44A3-8488-B3FA3069C80D}" presName="hierChild4" presStyleCnt="0"/>
      <dgm:spPr/>
      <dgm:t>
        <a:bodyPr/>
        <a:lstStyle/>
        <a:p>
          <a:endParaRPr lang="es-PY"/>
        </a:p>
      </dgm:t>
    </dgm:pt>
    <dgm:pt modelId="{B5EF1760-71A3-4C0A-B0F3-ED6C44755EE7}" type="pres">
      <dgm:prSet presAssocID="{AD9C0B6B-4B94-4053-8A84-AD64EF9518B6}" presName="Name64" presStyleLbl="parChTrans1D4" presStyleIdx="1" presStyleCnt="6"/>
      <dgm:spPr/>
      <dgm:t>
        <a:bodyPr/>
        <a:lstStyle/>
        <a:p>
          <a:endParaRPr lang="es-PY"/>
        </a:p>
      </dgm:t>
    </dgm:pt>
    <dgm:pt modelId="{40FE9164-9A42-4B6F-858E-25169F8899A5}" type="pres">
      <dgm:prSet presAssocID="{2A944ED9-2283-4B13-89D0-0F3BC0D194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2CDA1936-72B7-49B9-8E8A-29D3EF6FFB80}" type="pres">
      <dgm:prSet presAssocID="{2A944ED9-2283-4B13-89D0-0F3BC0D1946C}" presName="rootComposite" presStyleCnt="0"/>
      <dgm:spPr/>
      <dgm:t>
        <a:bodyPr/>
        <a:lstStyle/>
        <a:p>
          <a:endParaRPr lang="es-PY"/>
        </a:p>
      </dgm:t>
    </dgm:pt>
    <dgm:pt modelId="{89AC9D72-58AF-412A-8B4E-274CA84013C5}" type="pres">
      <dgm:prSet presAssocID="{2A944ED9-2283-4B13-89D0-0F3BC0D1946C}" presName="rootText" presStyleLbl="node4" presStyleIdx="1" presStyleCnt="6" custScaleX="146171" custLinFactNeighborX="-1578" custLinFactNeighborY="-1360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338576EC-80FC-4211-9A16-09C428835216}" type="pres">
      <dgm:prSet presAssocID="{2A944ED9-2283-4B13-89D0-0F3BC0D1946C}" presName="rootConnector" presStyleLbl="node4" presStyleIdx="1" presStyleCnt="6"/>
      <dgm:spPr/>
      <dgm:t>
        <a:bodyPr/>
        <a:lstStyle/>
        <a:p>
          <a:endParaRPr lang="es-PY"/>
        </a:p>
      </dgm:t>
    </dgm:pt>
    <dgm:pt modelId="{28F9002B-4C6A-4D8D-9AD1-E006EC88E2C0}" type="pres">
      <dgm:prSet presAssocID="{2A944ED9-2283-4B13-89D0-0F3BC0D1946C}" presName="hierChild4" presStyleCnt="0"/>
      <dgm:spPr/>
      <dgm:t>
        <a:bodyPr/>
        <a:lstStyle/>
        <a:p>
          <a:endParaRPr lang="es-PY"/>
        </a:p>
      </dgm:t>
    </dgm:pt>
    <dgm:pt modelId="{31E72B85-E78C-43A6-875C-32B770E366FC}" type="pres">
      <dgm:prSet presAssocID="{2A944ED9-2283-4B13-89D0-0F3BC0D1946C}" presName="hierChild5" presStyleCnt="0"/>
      <dgm:spPr/>
      <dgm:t>
        <a:bodyPr/>
        <a:lstStyle/>
        <a:p>
          <a:endParaRPr lang="es-PY"/>
        </a:p>
      </dgm:t>
    </dgm:pt>
    <dgm:pt modelId="{C83BFC97-4D79-4E75-A5A8-C252EB3408D3}" type="pres">
      <dgm:prSet presAssocID="{36E66710-D7E9-4C20-89F8-916FA33C34B8}" presName="Name64" presStyleLbl="parChTrans1D4" presStyleIdx="2" presStyleCnt="6"/>
      <dgm:spPr/>
      <dgm:t>
        <a:bodyPr/>
        <a:lstStyle/>
        <a:p>
          <a:endParaRPr lang="es-PY"/>
        </a:p>
      </dgm:t>
    </dgm:pt>
    <dgm:pt modelId="{B2C5509D-1FBC-4EDC-8746-1D734427FC28}" type="pres">
      <dgm:prSet presAssocID="{BA0F2B3C-A506-4794-AD20-D4DEE4AD42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48F69172-56EB-4DD6-A442-1E014C47C358}" type="pres">
      <dgm:prSet presAssocID="{BA0F2B3C-A506-4794-AD20-D4DEE4AD42EF}" presName="rootComposite" presStyleCnt="0"/>
      <dgm:spPr/>
      <dgm:t>
        <a:bodyPr/>
        <a:lstStyle/>
        <a:p>
          <a:endParaRPr lang="es-PY"/>
        </a:p>
      </dgm:t>
    </dgm:pt>
    <dgm:pt modelId="{C33C19B6-1B52-421A-94C4-9F32152B0D00}" type="pres">
      <dgm:prSet presAssocID="{BA0F2B3C-A506-4794-AD20-D4DEE4AD42EF}" presName="rootText" presStyleLbl="node4" presStyleIdx="2" presStyleCnt="6" custScaleX="146171" custLinFactNeighborX="-1578" custLinFactNeighborY="-27690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E3CEF09B-2A80-4C85-A8DB-F9130B808133}" type="pres">
      <dgm:prSet presAssocID="{BA0F2B3C-A506-4794-AD20-D4DEE4AD42EF}" presName="rootConnector" presStyleLbl="node4" presStyleIdx="2" presStyleCnt="6"/>
      <dgm:spPr/>
      <dgm:t>
        <a:bodyPr/>
        <a:lstStyle/>
        <a:p>
          <a:endParaRPr lang="es-PY"/>
        </a:p>
      </dgm:t>
    </dgm:pt>
    <dgm:pt modelId="{900F7EDA-C8C6-4887-9E22-D78582730E5B}" type="pres">
      <dgm:prSet presAssocID="{BA0F2B3C-A506-4794-AD20-D4DEE4AD42EF}" presName="hierChild4" presStyleCnt="0"/>
      <dgm:spPr/>
      <dgm:t>
        <a:bodyPr/>
        <a:lstStyle/>
        <a:p>
          <a:endParaRPr lang="es-PY"/>
        </a:p>
      </dgm:t>
    </dgm:pt>
    <dgm:pt modelId="{A09C0F7F-A189-4986-9C87-2DDFC6DC14E6}" type="pres">
      <dgm:prSet presAssocID="{BA0F2B3C-A506-4794-AD20-D4DEE4AD42EF}" presName="hierChild5" presStyleCnt="0"/>
      <dgm:spPr/>
      <dgm:t>
        <a:bodyPr/>
        <a:lstStyle/>
        <a:p>
          <a:endParaRPr lang="es-PY"/>
        </a:p>
      </dgm:t>
    </dgm:pt>
    <dgm:pt modelId="{9573A675-2DF2-4E71-B7C9-3CF7CE8C0490}" type="pres">
      <dgm:prSet presAssocID="{2FA1988E-9CC4-4432-AE17-84E07785B930}" presName="Name64" presStyleLbl="parChTrans1D4" presStyleIdx="3" presStyleCnt="6"/>
      <dgm:spPr/>
      <dgm:t>
        <a:bodyPr/>
        <a:lstStyle/>
        <a:p>
          <a:endParaRPr lang="es-PY"/>
        </a:p>
      </dgm:t>
    </dgm:pt>
    <dgm:pt modelId="{2705262E-5212-4D56-9E8B-5B9E77CD6738}" type="pres">
      <dgm:prSet presAssocID="{11E939C9-FD2E-4B45-877F-480FAF575E0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82ACEC01-1FC7-49FB-B7A3-3AC96D27B33A}" type="pres">
      <dgm:prSet presAssocID="{11E939C9-FD2E-4B45-877F-480FAF575E0B}" presName="rootComposite" presStyleCnt="0"/>
      <dgm:spPr/>
      <dgm:t>
        <a:bodyPr/>
        <a:lstStyle/>
        <a:p>
          <a:endParaRPr lang="es-PY"/>
        </a:p>
      </dgm:t>
    </dgm:pt>
    <dgm:pt modelId="{35107A2E-A758-47EE-8B63-BD42AE89265F}" type="pres">
      <dgm:prSet presAssocID="{11E939C9-FD2E-4B45-877F-480FAF575E0B}" presName="rootText" presStyleLbl="node4" presStyleIdx="3" presStyleCnt="6" custScaleX="146171" custLinFactNeighborX="-1578" custLinFactNeighborY="-41779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B274B0C4-8F51-4C05-80AE-EF2B02499AA6}" type="pres">
      <dgm:prSet presAssocID="{11E939C9-FD2E-4B45-877F-480FAF575E0B}" presName="rootConnector" presStyleLbl="node4" presStyleIdx="3" presStyleCnt="6"/>
      <dgm:spPr/>
      <dgm:t>
        <a:bodyPr/>
        <a:lstStyle/>
        <a:p>
          <a:endParaRPr lang="es-PY"/>
        </a:p>
      </dgm:t>
    </dgm:pt>
    <dgm:pt modelId="{D3041398-E9D0-464A-BB89-899F841EE4A8}" type="pres">
      <dgm:prSet presAssocID="{11E939C9-FD2E-4B45-877F-480FAF575E0B}" presName="hierChild4" presStyleCnt="0"/>
      <dgm:spPr/>
      <dgm:t>
        <a:bodyPr/>
        <a:lstStyle/>
        <a:p>
          <a:endParaRPr lang="es-PY"/>
        </a:p>
      </dgm:t>
    </dgm:pt>
    <dgm:pt modelId="{B8C94779-F411-4176-9288-74DE2034F977}" type="pres">
      <dgm:prSet presAssocID="{11E939C9-FD2E-4B45-877F-480FAF575E0B}" presName="hierChild5" presStyleCnt="0"/>
      <dgm:spPr/>
      <dgm:t>
        <a:bodyPr/>
        <a:lstStyle/>
        <a:p>
          <a:endParaRPr lang="es-PY"/>
        </a:p>
      </dgm:t>
    </dgm:pt>
    <dgm:pt modelId="{112E08EF-7C98-4E26-99D1-79F13C53564A}" type="pres">
      <dgm:prSet presAssocID="{FD054164-8269-4CFF-A40D-40E4393137BF}" presName="Name64" presStyleLbl="parChTrans1D4" presStyleIdx="4" presStyleCnt="6"/>
      <dgm:spPr/>
      <dgm:t>
        <a:bodyPr/>
        <a:lstStyle/>
        <a:p>
          <a:endParaRPr lang="es-PY"/>
        </a:p>
      </dgm:t>
    </dgm:pt>
    <dgm:pt modelId="{8458EEA8-72EE-4966-986F-CA8D4C97D12B}" type="pres">
      <dgm:prSet presAssocID="{CB102898-581F-4628-B7DD-578839E979D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EC75E86D-89DD-4DCC-ACF1-0E2F4852B153}" type="pres">
      <dgm:prSet presAssocID="{CB102898-581F-4628-B7DD-578839E979D9}" presName="rootComposite" presStyleCnt="0"/>
      <dgm:spPr/>
      <dgm:t>
        <a:bodyPr/>
        <a:lstStyle/>
        <a:p>
          <a:endParaRPr lang="es-PY"/>
        </a:p>
      </dgm:t>
    </dgm:pt>
    <dgm:pt modelId="{A6347E05-730A-47A5-AFFA-4E772970015D}" type="pres">
      <dgm:prSet presAssocID="{CB102898-581F-4628-B7DD-578839E979D9}" presName="rootText" presStyleLbl="node4" presStyleIdx="4" presStyleCnt="6" custScaleX="146171" custLinFactNeighborX="1940" custLinFactNeighborY="-4433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FABEEEC1-EBBB-4A4D-BA3A-C802372E4A5A}" type="pres">
      <dgm:prSet presAssocID="{CB102898-581F-4628-B7DD-578839E979D9}" presName="rootConnector" presStyleLbl="node4" presStyleIdx="4" presStyleCnt="6"/>
      <dgm:spPr/>
      <dgm:t>
        <a:bodyPr/>
        <a:lstStyle/>
        <a:p>
          <a:endParaRPr lang="es-PY"/>
        </a:p>
      </dgm:t>
    </dgm:pt>
    <dgm:pt modelId="{A8FA50BC-7319-4C75-BE7B-E4D988FFEA36}" type="pres">
      <dgm:prSet presAssocID="{CB102898-581F-4628-B7DD-578839E979D9}" presName="hierChild4" presStyleCnt="0"/>
      <dgm:spPr/>
      <dgm:t>
        <a:bodyPr/>
        <a:lstStyle/>
        <a:p>
          <a:endParaRPr lang="es-PY"/>
        </a:p>
      </dgm:t>
    </dgm:pt>
    <dgm:pt modelId="{42F62F6D-68FE-487C-BF3D-A907A51C966C}" type="pres">
      <dgm:prSet presAssocID="{CB102898-581F-4628-B7DD-578839E979D9}" presName="hierChild5" presStyleCnt="0"/>
      <dgm:spPr/>
      <dgm:t>
        <a:bodyPr/>
        <a:lstStyle/>
        <a:p>
          <a:endParaRPr lang="es-PY"/>
        </a:p>
      </dgm:t>
    </dgm:pt>
    <dgm:pt modelId="{91C6269D-40EF-4F97-9F90-DDE83E06F31F}" type="pres">
      <dgm:prSet presAssocID="{CFA4555B-D333-4D05-83BD-5845F17FA85B}" presName="Name64" presStyleLbl="parChTrans1D4" presStyleIdx="5" presStyleCnt="6"/>
      <dgm:spPr/>
      <dgm:t>
        <a:bodyPr/>
        <a:lstStyle/>
        <a:p>
          <a:endParaRPr lang="es-PY"/>
        </a:p>
      </dgm:t>
    </dgm:pt>
    <dgm:pt modelId="{859272BF-6007-4783-ABE4-2D96C98BC78D}" type="pres">
      <dgm:prSet presAssocID="{D47D4CDA-B2EE-46DC-9947-6620AB6013E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Y"/>
        </a:p>
      </dgm:t>
    </dgm:pt>
    <dgm:pt modelId="{8D86E4D9-D5BC-4FDC-99D2-3408008547F8}" type="pres">
      <dgm:prSet presAssocID="{D47D4CDA-B2EE-46DC-9947-6620AB6013E7}" presName="rootComposite" presStyleCnt="0"/>
      <dgm:spPr/>
      <dgm:t>
        <a:bodyPr/>
        <a:lstStyle/>
        <a:p>
          <a:endParaRPr lang="es-PY"/>
        </a:p>
      </dgm:t>
    </dgm:pt>
    <dgm:pt modelId="{FE0C7576-09A4-465C-8384-33CB1DAF0380}" type="pres">
      <dgm:prSet presAssocID="{D47D4CDA-B2EE-46DC-9947-6620AB6013E7}" presName="rootText" presStyleLbl="node4" presStyleIdx="5" presStyleCnt="6" custScaleX="146171" custLinFactNeighborX="1940" custLinFactNeighborY="-46885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A2F7AB47-3C8A-4356-8E43-641E79858A11}" type="pres">
      <dgm:prSet presAssocID="{D47D4CDA-B2EE-46DC-9947-6620AB6013E7}" presName="rootConnector" presStyleLbl="node4" presStyleIdx="5" presStyleCnt="6"/>
      <dgm:spPr/>
      <dgm:t>
        <a:bodyPr/>
        <a:lstStyle/>
        <a:p>
          <a:endParaRPr lang="es-PY"/>
        </a:p>
      </dgm:t>
    </dgm:pt>
    <dgm:pt modelId="{0BA0AD1F-9AE8-40A2-B7B0-D7712A3FDD42}" type="pres">
      <dgm:prSet presAssocID="{D47D4CDA-B2EE-46DC-9947-6620AB6013E7}" presName="hierChild4" presStyleCnt="0"/>
      <dgm:spPr/>
      <dgm:t>
        <a:bodyPr/>
        <a:lstStyle/>
        <a:p>
          <a:endParaRPr lang="es-PY"/>
        </a:p>
      </dgm:t>
    </dgm:pt>
    <dgm:pt modelId="{28EDEC35-0E02-48E4-BDC1-90F8B3F27F0C}" type="pres">
      <dgm:prSet presAssocID="{D47D4CDA-B2EE-46DC-9947-6620AB6013E7}" presName="hierChild5" presStyleCnt="0"/>
      <dgm:spPr/>
      <dgm:t>
        <a:bodyPr/>
        <a:lstStyle/>
        <a:p>
          <a:endParaRPr lang="es-PY"/>
        </a:p>
      </dgm:t>
    </dgm:pt>
    <dgm:pt modelId="{1E776520-44E5-40D9-A80C-46A2FC5EFBC2}" type="pres">
      <dgm:prSet presAssocID="{E94CDFAD-B560-44A3-8488-B3FA3069C80D}" presName="hierChild5" presStyleCnt="0"/>
      <dgm:spPr/>
      <dgm:t>
        <a:bodyPr/>
        <a:lstStyle/>
        <a:p>
          <a:endParaRPr lang="es-PY"/>
        </a:p>
      </dgm:t>
    </dgm:pt>
    <dgm:pt modelId="{6EEE0DA9-B92E-4FFA-92D1-A2A6D2BEE902}" type="pres">
      <dgm:prSet presAssocID="{CDD6D24A-BC2F-4BB5-891D-0B5936DEA7F2}" presName="hierChild5" presStyleCnt="0"/>
      <dgm:spPr/>
      <dgm:t>
        <a:bodyPr/>
        <a:lstStyle/>
        <a:p>
          <a:endParaRPr lang="es-PY"/>
        </a:p>
      </dgm:t>
    </dgm:pt>
    <dgm:pt modelId="{4CDA0A37-7C3C-4D11-B7F1-D3D6C97AA5D5}" type="pres">
      <dgm:prSet presAssocID="{AAB4E41C-0E0A-44E6-9086-D29E200A7E48}" presName="hierChild3" presStyleCnt="0"/>
      <dgm:spPr/>
      <dgm:t>
        <a:bodyPr/>
        <a:lstStyle/>
        <a:p>
          <a:endParaRPr lang="es-PY"/>
        </a:p>
      </dgm:t>
    </dgm:pt>
  </dgm:ptLst>
  <dgm:cxnLst>
    <dgm:cxn modelId="{3545D5BF-9EC7-4491-88EF-2B813BF55DCD}" type="presOf" srcId="{5BED39B9-E5E9-4E4A-B2F9-F5137F511BE2}" destId="{758ED49C-22DB-456D-B3EC-E3BA92DBB28E}" srcOrd="0" destOrd="0" presId="urn:microsoft.com/office/officeart/2009/3/layout/HorizontalOrganizationChart"/>
    <dgm:cxn modelId="{C6827429-C366-49EF-9057-03612E9CCB32}" type="presOf" srcId="{11E939C9-FD2E-4B45-877F-480FAF575E0B}" destId="{B274B0C4-8F51-4C05-80AE-EF2B02499AA6}" srcOrd="1" destOrd="0" presId="urn:microsoft.com/office/officeart/2009/3/layout/HorizontalOrganizationChart"/>
    <dgm:cxn modelId="{37D864B2-584D-4298-80E1-723BBD8B1F82}" type="presOf" srcId="{11E939C9-FD2E-4B45-877F-480FAF575E0B}" destId="{35107A2E-A758-47EE-8B63-BD42AE89265F}" srcOrd="0" destOrd="0" presId="urn:microsoft.com/office/officeart/2009/3/layout/HorizontalOrganizationChart"/>
    <dgm:cxn modelId="{B0B31EA2-F66B-45C7-8113-AF545C42A3A6}" type="presOf" srcId="{CB102898-581F-4628-B7DD-578839E979D9}" destId="{A6347E05-730A-47A5-AFFA-4E772970015D}" srcOrd="0" destOrd="0" presId="urn:microsoft.com/office/officeart/2009/3/layout/HorizontalOrganizationChart"/>
    <dgm:cxn modelId="{40351869-BCE8-4489-886E-56B657BAE3AF}" type="presOf" srcId="{97812BCB-494D-4EB2-AD26-A1143874D8EA}" destId="{8D03A698-C988-46BF-9B7E-89F7D223B5C7}" srcOrd="0" destOrd="0" presId="urn:microsoft.com/office/officeart/2009/3/layout/HorizontalOrganizationChart"/>
    <dgm:cxn modelId="{1DB64A89-F2CD-4762-A64E-C392DE02A63C}" srcId="{E94CDFAD-B560-44A3-8488-B3FA3069C80D}" destId="{BA0F2B3C-A506-4794-AD20-D4DEE4AD42EF}" srcOrd="1" destOrd="0" parTransId="{36E66710-D7E9-4C20-89F8-916FA33C34B8}" sibTransId="{3CACA39A-FAF4-44DF-A844-77906486F6C4}"/>
    <dgm:cxn modelId="{88910391-0DED-4348-A2C2-B1BE968C460E}" type="presOf" srcId="{FD054164-8269-4CFF-A40D-40E4393137BF}" destId="{112E08EF-7C98-4E26-99D1-79F13C53564A}" srcOrd="0" destOrd="0" presId="urn:microsoft.com/office/officeart/2009/3/layout/HorizontalOrganizationChart"/>
    <dgm:cxn modelId="{03CD7876-A6E9-43D0-8A9F-9CFA59640EDC}" type="presOf" srcId="{7CCF67C1-1470-4672-8A1C-5B5ECACF02B2}" destId="{122DE99B-CE4B-46EB-A131-24D374B0B239}" srcOrd="1" destOrd="0" presId="urn:microsoft.com/office/officeart/2009/3/layout/HorizontalOrganizationChart"/>
    <dgm:cxn modelId="{35478CAC-93B4-4868-902F-A35AE9C8B956}" srcId="{E94CDFAD-B560-44A3-8488-B3FA3069C80D}" destId="{CB102898-581F-4628-B7DD-578839E979D9}" srcOrd="3" destOrd="0" parTransId="{FD054164-8269-4CFF-A40D-40E4393137BF}" sibTransId="{9B088E1E-E0C6-4670-BA9F-6B655BA21818}"/>
    <dgm:cxn modelId="{4C5E5E86-77AD-4FB4-851D-341C7F8BC9FD}" type="presOf" srcId="{BA0F2B3C-A506-4794-AD20-D4DEE4AD42EF}" destId="{E3CEF09B-2A80-4C85-A8DB-F9130B808133}" srcOrd="1" destOrd="0" presId="urn:microsoft.com/office/officeart/2009/3/layout/HorizontalOrganizationChart"/>
    <dgm:cxn modelId="{7D48BC67-DBC9-4BE0-8E09-F088A7C5138C}" srcId="{E94CDFAD-B560-44A3-8488-B3FA3069C80D}" destId="{11E939C9-FD2E-4B45-877F-480FAF575E0B}" srcOrd="2" destOrd="0" parTransId="{2FA1988E-9CC4-4432-AE17-84E07785B930}" sibTransId="{D76F6CFF-7159-4973-A780-74C61D1F722D}"/>
    <dgm:cxn modelId="{13B8A30D-6F4F-4090-8BBE-D92476B0DF6B}" type="presOf" srcId="{E94CDFAD-B560-44A3-8488-B3FA3069C80D}" destId="{FFAF68E7-43BD-4837-9182-E1DD75A38354}" srcOrd="0" destOrd="0" presId="urn:microsoft.com/office/officeart/2009/3/layout/HorizontalOrganizationChart"/>
    <dgm:cxn modelId="{14990D40-9DA9-4E59-9729-42852C0F778B}" type="presOf" srcId="{CDD6D24A-BC2F-4BB5-891D-0B5936DEA7F2}" destId="{EF5C738F-884B-4433-A433-FA118B5D2D72}" srcOrd="0" destOrd="0" presId="urn:microsoft.com/office/officeart/2009/3/layout/HorizontalOrganizationChart"/>
    <dgm:cxn modelId="{42464271-A11C-49AA-8D8D-08ED2A30BF32}" srcId="{CDD6D24A-BC2F-4BB5-891D-0B5936DEA7F2}" destId="{E94CDFAD-B560-44A3-8488-B3FA3069C80D}" srcOrd="1" destOrd="0" parTransId="{7464F721-5465-49A9-B1B1-AAE450BEC2FA}" sibTransId="{EAE270D5-0134-47DD-9350-D5F780A254CE}"/>
    <dgm:cxn modelId="{16B6E0F2-1541-43E9-A47A-D59D664EF77F}" type="presOf" srcId="{BA0F2B3C-A506-4794-AD20-D4DEE4AD42EF}" destId="{C33C19B6-1B52-421A-94C4-9F32152B0D00}" srcOrd="0" destOrd="0" presId="urn:microsoft.com/office/officeart/2009/3/layout/HorizontalOrganizationChart"/>
    <dgm:cxn modelId="{9E6F7453-D8CE-4821-ABB3-B04A105B3CD0}" type="presOf" srcId="{AAB4E41C-0E0A-44E6-9086-D29E200A7E48}" destId="{BCD1AD27-A776-4933-9CB4-3206095EE743}" srcOrd="1" destOrd="0" presId="urn:microsoft.com/office/officeart/2009/3/layout/HorizontalOrganizationChart"/>
    <dgm:cxn modelId="{BE0C87AD-B0E5-42A4-A9C7-6543255431D8}" type="presOf" srcId="{D47D4CDA-B2EE-46DC-9947-6620AB6013E7}" destId="{FE0C7576-09A4-465C-8384-33CB1DAF0380}" srcOrd="0" destOrd="0" presId="urn:microsoft.com/office/officeart/2009/3/layout/HorizontalOrganizationChart"/>
    <dgm:cxn modelId="{056C32C1-C08D-46ED-9780-7B25CBD62C20}" srcId="{CDD6D24A-BC2F-4BB5-891D-0B5936DEA7F2}" destId="{AB5F9988-DDBC-4B5B-8305-51ADAD1204C3}" srcOrd="0" destOrd="0" parTransId="{97812BCB-494D-4EB2-AD26-A1143874D8EA}" sibTransId="{EE796162-3FBB-431C-AC0D-D22B103CF20B}"/>
    <dgm:cxn modelId="{E6602985-431A-4DB6-92C1-698B7765A280}" type="presOf" srcId="{36E66710-D7E9-4C20-89F8-916FA33C34B8}" destId="{C83BFC97-4D79-4E75-A5A8-C252EB3408D3}" srcOrd="0" destOrd="0" presId="urn:microsoft.com/office/officeart/2009/3/layout/HorizontalOrganizationChart"/>
    <dgm:cxn modelId="{7B5CB8CA-9055-4C2E-8F4F-635E374B859B}" srcId="{AB5F9988-DDBC-4B5B-8305-51ADAD1204C3}" destId="{7CCF67C1-1470-4672-8A1C-5B5ECACF02B2}" srcOrd="0" destOrd="0" parTransId="{5BED39B9-E5E9-4E4A-B2F9-F5137F511BE2}" sibTransId="{6EE559E0-8C8D-4CA7-9AF3-B3804B3F7D9C}"/>
    <dgm:cxn modelId="{25F1F2F9-6ECB-4833-A115-D953FFDC1108}" type="presOf" srcId="{AB5F9988-DDBC-4B5B-8305-51ADAD1204C3}" destId="{5CEC3BCE-F0F8-4BC3-9D2A-3922AE7D24AA}" srcOrd="1" destOrd="0" presId="urn:microsoft.com/office/officeart/2009/3/layout/HorizontalOrganizationChart"/>
    <dgm:cxn modelId="{1C7AE451-9830-4F99-84B1-0E12CB8CAEE9}" type="presOf" srcId="{4B840797-1DA2-4121-8AE0-712C3DC11F34}" destId="{CC0E5326-C275-4C40-A852-7256F2C6C27C}" srcOrd="0" destOrd="0" presId="urn:microsoft.com/office/officeart/2009/3/layout/HorizontalOrganizationChart"/>
    <dgm:cxn modelId="{28AFB618-5EC6-44DD-9607-419BE8EE0547}" type="presOf" srcId="{AD9C0B6B-4B94-4053-8A84-AD64EF9518B6}" destId="{B5EF1760-71A3-4C0A-B0F3-ED6C44755EE7}" srcOrd="0" destOrd="0" presId="urn:microsoft.com/office/officeart/2009/3/layout/HorizontalOrganizationChart"/>
    <dgm:cxn modelId="{C184260C-B8EF-4D61-9AAC-5FBCD01A263A}" type="presOf" srcId="{AAB4E41C-0E0A-44E6-9086-D29E200A7E48}" destId="{B24C73F8-75F1-4E80-9F9C-4CA86FC7A35B}" srcOrd="0" destOrd="0" presId="urn:microsoft.com/office/officeart/2009/3/layout/HorizontalOrganizationChart"/>
    <dgm:cxn modelId="{D156D6A0-E0F7-4AB3-8C2C-28F0F35096D9}" type="presOf" srcId="{CDD6D24A-BC2F-4BB5-891D-0B5936DEA7F2}" destId="{5B147F32-E392-487B-8181-FDEDB6637FE2}" srcOrd="1" destOrd="0" presId="urn:microsoft.com/office/officeart/2009/3/layout/HorizontalOrganizationChart"/>
    <dgm:cxn modelId="{F93FC1CE-CD40-4207-A9D5-4288AA03B619}" type="presOf" srcId="{2FA1988E-9CC4-4432-AE17-84E07785B930}" destId="{9573A675-2DF2-4E71-B7C9-3CF7CE8C0490}" srcOrd="0" destOrd="0" presId="urn:microsoft.com/office/officeart/2009/3/layout/HorizontalOrganizationChart"/>
    <dgm:cxn modelId="{2E6089B7-59F9-4376-B3FE-E0F3968E72F4}" type="presOf" srcId="{2A944ED9-2283-4B13-89D0-0F3BC0D1946C}" destId="{89AC9D72-58AF-412A-8B4E-274CA84013C5}" srcOrd="0" destOrd="0" presId="urn:microsoft.com/office/officeart/2009/3/layout/HorizontalOrganizationChart"/>
    <dgm:cxn modelId="{7423235B-B896-4E0D-8C20-DB4FD91A0026}" srcId="{AAB4E41C-0E0A-44E6-9086-D29E200A7E48}" destId="{CDD6D24A-BC2F-4BB5-891D-0B5936DEA7F2}" srcOrd="0" destOrd="0" parTransId="{4B840797-1DA2-4121-8AE0-712C3DC11F34}" sibTransId="{5DBE30B7-B185-40D1-8F6E-95E4A92FA04B}"/>
    <dgm:cxn modelId="{9D4C7F0B-ACB1-4D5F-8046-093D27FBBFCC}" type="presOf" srcId="{7CCF67C1-1470-4672-8A1C-5B5ECACF02B2}" destId="{F57A5C60-50A5-4B28-ACB2-97E7EABC63F3}" srcOrd="0" destOrd="0" presId="urn:microsoft.com/office/officeart/2009/3/layout/HorizontalOrganizationChart"/>
    <dgm:cxn modelId="{E8953E04-C13C-4696-BA34-1E83B36B3812}" type="presOf" srcId="{CB102898-581F-4628-B7DD-578839E979D9}" destId="{FABEEEC1-EBBB-4A4D-BA3A-C802372E4A5A}" srcOrd="1" destOrd="0" presId="urn:microsoft.com/office/officeart/2009/3/layout/HorizontalOrganizationChart"/>
    <dgm:cxn modelId="{9AF1CA8F-D3A5-43EA-9F61-CE0689A5D527}" srcId="{15E6FF55-861B-44CB-B27B-3A331B2CF7A1}" destId="{AAB4E41C-0E0A-44E6-9086-D29E200A7E48}" srcOrd="0" destOrd="0" parTransId="{651E301B-F743-413D-928B-0D13695A7FC1}" sibTransId="{6CF4E638-C270-4963-B361-CD5BE6E6097A}"/>
    <dgm:cxn modelId="{D5D5233B-A0D2-44B5-9D60-0DD58FE79D5B}" type="presOf" srcId="{7464F721-5465-49A9-B1B1-AAE450BEC2FA}" destId="{85ED1040-CE81-4D14-BF50-7D28E839F40D}" srcOrd="0" destOrd="0" presId="urn:microsoft.com/office/officeart/2009/3/layout/HorizontalOrganizationChart"/>
    <dgm:cxn modelId="{7494CB34-A9BE-486D-8B58-C0C844073527}" srcId="{E94CDFAD-B560-44A3-8488-B3FA3069C80D}" destId="{D47D4CDA-B2EE-46DC-9947-6620AB6013E7}" srcOrd="4" destOrd="0" parTransId="{CFA4555B-D333-4D05-83BD-5845F17FA85B}" sibTransId="{CAEF04D6-F0ED-44F5-8663-888E6615A348}"/>
    <dgm:cxn modelId="{F34F9487-D4D9-447C-906C-BD47D25C2D5A}" type="presOf" srcId="{CFA4555B-D333-4D05-83BD-5845F17FA85B}" destId="{91C6269D-40EF-4F97-9F90-DDE83E06F31F}" srcOrd="0" destOrd="0" presId="urn:microsoft.com/office/officeart/2009/3/layout/HorizontalOrganizationChart"/>
    <dgm:cxn modelId="{BC939740-52D9-4A04-9340-6A1655D19058}" type="presOf" srcId="{2A944ED9-2283-4B13-89D0-0F3BC0D1946C}" destId="{338576EC-80FC-4211-9A16-09C428835216}" srcOrd="1" destOrd="0" presId="urn:microsoft.com/office/officeart/2009/3/layout/HorizontalOrganizationChart"/>
    <dgm:cxn modelId="{615D4318-61C4-4773-8172-6962575E7367}" type="presOf" srcId="{E94CDFAD-B560-44A3-8488-B3FA3069C80D}" destId="{3264C0A3-27DA-41CA-9466-B181874FCB0A}" srcOrd="1" destOrd="0" presId="urn:microsoft.com/office/officeart/2009/3/layout/HorizontalOrganizationChart"/>
    <dgm:cxn modelId="{E4C5EAE6-EDBE-4B7F-8E8F-53483BADCC14}" type="presOf" srcId="{AB5F9988-DDBC-4B5B-8305-51ADAD1204C3}" destId="{5ABCAD7B-874C-43A8-ADA4-01314BFCB320}" srcOrd="0" destOrd="0" presId="urn:microsoft.com/office/officeart/2009/3/layout/HorizontalOrganizationChart"/>
    <dgm:cxn modelId="{4AF786F1-B1F5-48DE-818F-4E02FC4B9539}" type="presOf" srcId="{15E6FF55-861B-44CB-B27B-3A331B2CF7A1}" destId="{1624F691-7832-4706-9F8F-789DAEBD55F3}" srcOrd="0" destOrd="0" presId="urn:microsoft.com/office/officeart/2009/3/layout/HorizontalOrganizationChart"/>
    <dgm:cxn modelId="{7855107D-BB83-47C2-A3FB-EB5F9DC25068}" type="presOf" srcId="{D47D4CDA-B2EE-46DC-9947-6620AB6013E7}" destId="{A2F7AB47-3C8A-4356-8E43-641E79858A11}" srcOrd="1" destOrd="0" presId="urn:microsoft.com/office/officeart/2009/3/layout/HorizontalOrganizationChart"/>
    <dgm:cxn modelId="{3A76C447-73CB-46B0-9CA1-97C24209FB5E}" srcId="{E94CDFAD-B560-44A3-8488-B3FA3069C80D}" destId="{2A944ED9-2283-4B13-89D0-0F3BC0D1946C}" srcOrd="0" destOrd="0" parTransId="{AD9C0B6B-4B94-4053-8A84-AD64EF9518B6}" sibTransId="{83D92BF9-9BCF-477A-A8F8-4E8A7780B749}"/>
    <dgm:cxn modelId="{7B41E72B-9D27-4219-9EA7-600FF28FA445}" type="presParOf" srcId="{1624F691-7832-4706-9F8F-789DAEBD55F3}" destId="{5DDA6AAD-5B36-4B96-ACB9-EA0606FF1B86}" srcOrd="0" destOrd="0" presId="urn:microsoft.com/office/officeart/2009/3/layout/HorizontalOrganizationChart"/>
    <dgm:cxn modelId="{F6C8C51E-5F08-4251-A9F1-4F21CAF1C775}" type="presParOf" srcId="{5DDA6AAD-5B36-4B96-ACB9-EA0606FF1B86}" destId="{03221514-4511-4EC2-9892-8E3E2D41C008}" srcOrd="0" destOrd="0" presId="urn:microsoft.com/office/officeart/2009/3/layout/HorizontalOrganizationChart"/>
    <dgm:cxn modelId="{29ABD8B0-4D1F-459C-9D20-FF95D47EDCED}" type="presParOf" srcId="{03221514-4511-4EC2-9892-8E3E2D41C008}" destId="{B24C73F8-75F1-4E80-9F9C-4CA86FC7A35B}" srcOrd="0" destOrd="0" presId="urn:microsoft.com/office/officeart/2009/3/layout/HorizontalOrganizationChart"/>
    <dgm:cxn modelId="{EF5BA163-6AFF-473E-8657-468BFD30FBF2}" type="presParOf" srcId="{03221514-4511-4EC2-9892-8E3E2D41C008}" destId="{BCD1AD27-A776-4933-9CB4-3206095EE743}" srcOrd="1" destOrd="0" presId="urn:microsoft.com/office/officeart/2009/3/layout/HorizontalOrganizationChart"/>
    <dgm:cxn modelId="{784BA9F5-C943-4E67-B8E7-4D51ED101727}" type="presParOf" srcId="{5DDA6AAD-5B36-4B96-ACB9-EA0606FF1B86}" destId="{9667C5DE-0242-42B8-A497-0A4B03BBFF41}" srcOrd="1" destOrd="0" presId="urn:microsoft.com/office/officeart/2009/3/layout/HorizontalOrganizationChart"/>
    <dgm:cxn modelId="{4208B094-E381-4B0F-AF06-BE297043F07A}" type="presParOf" srcId="{9667C5DE-0242-42B8-A497-0A4B03BBFF41}" destId="{CC0E5326-C275-4C40-A852-7256F2C6C27C}" srcOrd="0" destOrd="0" presId="urn:microsoft.com/office/officeart/2009/3/layout/HorizontalOrganizationChart"/>
    <dgm:cxn modelId="{561FBF7E-6692-462C-ACF9-1C7B9B4F1770}" type="presParOf" srcId="{9667C5DE-0242-42B8-A497-0A4B03BBFF41}" destId="{A04D9E47-D13D-49D4-8F59-9BE2C5DAA2F3}" srcOrd="1" destOrd="0" presId="urn:microsoft.com/office/officeart/2009/3/layout/HorizontalOrganizationChart"/>
    <dgm:cxn modelId="{4A3FBAF1-2E3D-4BB8-AFDE-33966260D207}" type="presParOf" srcId="{A04D9E47-D13D-49D4-8F59-9BE2C5DAA2F3}" destId="{D691E1B7-FE21-4317-AEFF-EA457E0EA692}" srcOrd="0" destOrd="0" presId="urn:microsoft.com/office/officeart/2009/3/layout/HorizontalOrganizationChart"/>
    <dgm:cxn modelId="{A973FC14-2194-4F2F-886A-359B9CBD66A0}" type="presParOf" srcId="{D691E1B7-FE21-4317-AEFF-EA457E0EA692}" destId="{EF5C738F-884B-4433-A433-FA118B5D2D72}" srcOrd="0" destOrd="0" presId="urn:microsoft.com/office/officeart/2009/3/layout/HorizontalOrganizationChart"/>
    <dgm:cxn modelId="{6AB05050-41B4-4F41-84D1-7A923F6B06EA}" type="presParOf" srcId="{D691E1B7-FE21-4317-AEFF-EA457E0EA692}" destId="{5B147F32-E392-487B-8181-FDEDB6637FE2}" srcOrd="1" destOrd="0" presId="urn:microsoft.com/office/officeart/2009/3/layout/HorizontalOrganizationChart"/>
    <dgm:cxn modelId="{E6AA4547-067C-4DEF-83ED-2C518FDA9FFB}" type="presParOf" srcId="{A04D9E47-D13D-49D4-8F59-9BE2C5DAA2F3}" destId="{73396ACA-94B7-4C07-B611-9A3B4BDC97B2}" srcOrd="1" destOrd="0" presId="urn:microsoft.com/office/officeart/2009/3/layout/HorizontalOrganizationChart"/>
    <dgm:cxn modelId="{03C4727E-F0D1-404B-853E-D9ADE1266936}" type="presParOf" srcId="{73396ACA-94B7-4C07-B611-9A3B4BDC97B2}" destId="{8D03A698-C988-46BF-9B7E-89F7D223B5C7}" srcOrd="0" destOrd="0" presId="urn:microsoft.com/office/officeart/2009/3/layout/HorizontalOrganizationChart"/>
    <dgm:cxn modelId="{3DDE78A0-7B5C-4E61-A94A-ADD6665405EF}" type="presParOf" srcId="{73396ACA-94B7-4C07-B611-9A3B4BDC97B2}" destId="{795A0B7C-0C26-4CCB-B312-F964F76C4B02}" srcOrd="1" destOrd="0" presId="urn:microsoft.com/office/officeart/2009/3/layout/HorizontalOrganizationChart"/>
    <dgm:cxn modelId="{C1EA6E27-9B8F-4E0F-9E25-79E4A326CDD6}" type="presParOf" srcId="{795A0B7C-0C26-4CCB-B312-F964F76C4B02}" destId="{427AEECF-12B1-4265-B1BC-178F3FBDBD27}" srcOrd="0" destOrd="0" presId="urn:microsoft.com/office/officeart/2009/3/layout/HorizontalOrganizationChart"/>
    <dgm:cxn modelId="{CC5F54E8-DEC3-48BC-8DC7-AD39BF60F2E5}" type="presParOf" srcId="{427AEECF-12B1-4265-B1BC-178F3FBDBD27}" destId="{5ABCAD7B-874C-43A8-ADA4-01314BFCB320}" srcOrd="0" destOrd="0" presId="urn:microsoft.com/office/officeart/2009/3/layout/HorizontalOrganizationChart"/>
    <dgm:cxn modelId="{AD452693-D190-4C92-B65F-AC5795782CEE}" type="presParOf" srcId="{427AEECF-12B1-4265-B1BC-178F3FBDBD27}" destId="{5CEC3BCE-F0F8-4BC3-9D2A-3922AE7D24AA}" srcOrd="1" destOrd="0" presId="urn:microsoft.com/office/officeart/2009/3/layout/HorizontalOrganizationChart"/>
    <dgm:cxn modelId="{CEAD3076-D636-4775-A93D-F164BEC4B368}" type="presParOf" srcId="{795A0B7C-0C26-4CCB-B312-F964F76C4B02}" destId="{1374F074-F178-4DE2-B633-8DB7EA8698D8}" srcOrd="1" destOrd="0" presId="urn:microsoft.com/office/officeart/2009/3/layout/HorizontalOrganizationChart"/>
    <dgm:cxn modelId="{A03BDE3E-49AC-424B-919A-29D8EF115F94}" type="presParOf" srcId="{1374F074-F178-4DE2-B633-8DB7EA8698D8}" destId="{758ED49C-22DB-456D-B3EC-E3BA92DBB28E}" srcOrd="0" destOrd="0" presId="urn:microsoft.com/office/officeart/2009/3/layout/HorizontalOrganizationChart"/>
    <dgm:cxn modelId="{91E11F60-DAEA-4971-A1F6-5791A6B1E9F2}" type="presParOf" srcId="{1374F074-F178-4DE2-B633-8DB7EA8698D8}" destId="{B8BBFCDD-B42C-46A5-B984-4E054981E8AF}" srcOrd="1" destOrd="0" presId="urn:microsoft.com/office/officeart/2009/3/layout/HorizontalOrganizationChart"/>
    <dgm:cxn modelId="{382C42FF-05DD-4486-91B5-C9B6E0373364}" type="presParOf" srcId="{B8BBFCDD-B42C-46A5-B984-4E054981E8AF}" destId="{4F747651-1DFA-4DF3-82E8-8F73F4FF644F}" srcOrd="0" destOrd="0" presId="urn:microsoft.com/office/officeart/2009/3/layout/HorizontalOrganizationChart"/>
    <dgm:cxn modelId="{CB5D6EB0-F361-43F6-84B4-CFC02512B8C8}" type="presParOf" srcId="{4F747651-1DFA-4DF3-82E8-8F73F4FF644F}" destId="{F57A5C60-50A5-4B28-ACB2-97E7EABC63F3}" srcOrd="0" destOrd="0" presId="urn:microsoft.com/office/officeart/2009/3/layout/HorizontalOrganizationChart"/>
    <dgm:cxn modelId="{32F27E07-05B3-4F65-8BFA-686D96511C9F}" type="presParOf" srcId="{4F747651-1DFA-4DF3-82E8-8F73F4FF644F}" destId="{122DE99B-CE4B-46EB-A131-24D374B0B239}" srcOrd="1" destOrd="0" presId="urn:microsoft.com/office/officeart/2009/3/layout/HorizontalOrganizationChart"/>
    <dgm:cxn modelId="{88166FDC-AE27-4137-9A2E-2877140206B0}" type="presParOf" srcId="{B8BBFCDD-B42C-46A5-B984-4E054981E8AF}" destId="{B6AA3E65-4CBC-4E83-B454-8159EA836E2A}" srcOrd="1" destOrd="0" presId="urn:microsoft.com/office/officeart/2009/3/layout/HorizontalOrganizationChart"/>
    <dgm:cxn modelId="{CF053F0F-FC80-48F1-8381-547975251DA3}" type="presParOf" srcId="{B8BBFCDD-B42C-46A5-B984-4E054981E8AF}" destId="{FB654D1E-6E60-49B5-A74D-F14297683C3A}" srcOrd="2" destOrd="0" presId="urn:microsoft.com/office/officeart/2009/3/layout/HorizontalOrganizationChart"/>
    <dgm:cxn modelId="{7D47B049-84E2-499F-BC3C-0AAB161749E8}" type="presParOf" srcId="{795A0B7C-0C26-4CCB-B312-F964F76C4B02}" destId="{E37572B9-459E-4D05-B6C2-638830E1B0F2}" srcOrd="2" destOrd="0" presId="urn:microsoft.com/office/officeart/2009/3/layout/HorizontalOrganizationChart"/>
    <dgm:cxn modelId="{811A129D-B040-4303-82E2-DE510DF380D7}" type="presParOf" srcId="{73396ACA-94B7-4C07-B611-9A3B4BDC97B2}" destId="{85ED1040-CE81-4D14-BF50-7D28E839F40D}" srcOrd="2" destOrd="0" presId="urn:microsoft.com/office/officeart/2009/3/layout/HorizontalOrganizationChart"/>
    <dgm:cxn modelId="{AA1F42D9-B66F-481A-92A1-31DE43F04E66}" type="presParOf" srcId="{73396ACA-94B7-4C07-B611-9A3B4BDC97B2}" destId="{0808A1B1-B6D9-43C3-8D65-35558875A964}" srcOrd="3" destOrd="0" presId="urn:microsoft.com/office/officeart/2009/3/layout/HorizontalOrganizationChart"/>
    <dgm:cxn modelId="{15B7AB07-5213-40B3-BFC5-DB04D3D9BA76}" type="presParOf" srcId="{0808A1B1-B6D9-43C3-8D65-35558875A964}" destId="{27F3BB79-D3FD-4CB6-AD4E-F72359159968}" srcOrd="0" destOrd="0" presId="urn:microsoft.com/office/officeart/2009/3/layout/HorizontalOrganizationChart"/>
    <dgm:cxn modelId="{D45B787F-F218-4C23-AAAD-086C70C7FBE2}" type="presParOf" srcId="{27F3BB79-D3FD-4CB6-AD4E-F72359159968}" destId="{FFAF68E7-43BD-4837-9182-E1DD75A38354}" srcOrd="0" destOrd="0" presId="urn:microsoft.com/office/officeart/2009/3/layout/HorizontalOrganizationChart"/>
    <dgm:cxn modelId="{DCF2C817-23B8-43BC-9BF4-AAD81AF60DA9}" type="presParOf" srcId="{27F3BB79-D3FD-4CB6-AD4E-F72359159968}" destId="{3264C0A3-27DA-41CA-9466-B181874FCB0A}" srcOrd="1" destOrd="0" presId="urn:microsoft.com/office/officeart/2009/3/layout/HorizontalOrganizationChart"/>
    <dgm:cxn modelId="{05456178-3DEA-44D0-A308-DB9E614AA12F}" type="presParOf" srcId="{0808A1B1-B6D9-43C3-8D65-35558875A964}" destId="{B788F1C4-602F-4B90-B0FC-8F917E3846AE}" srcOrd="1" destOrd="0" presId="urn:microsoft.com/office/officeart/2009/3/layout/HorizontalOrganizationChart"/>
    <dgm:cxn modelId="{93179E9D-3F50-4474-A01E-6EE4548B3939}" type="presParOf" srcId="{B788F1C4-602F-4B90-B0FC-8F917E3846AE}" destId="{B5EF1760-71A3-4C0A-B0F3-ED6C44755EE7}" srcOrd="0" destOrd="0" presId="urn:microsoft.com/office/officeart/2009/3/layout/HorizontalOrganizationChart"/>
    <dgm:cxn modelId="{734D9522-D0B2-4E30-8134-F97CCDBC6816}" type="presParOf" srcId="{B788F1C4-602F-4B90-B0FC-8F917E3846AE}" destId="{40FE9164-9A42-4B6F-858E-25169F8899A5}" srcOrd="1" destOrd="0" presId="urn:microsoft.com/office/officeart/2009/3/layout/HorizontalOrganizationChart"/>
    <dgm:cxn modelId="{13E238BE-ADDF-4CFD-AE23-43C2A9A02C09}" type="presParOf" srcId="{40FE9164-9A42-4B6F-858E-25169F8899A5}" destId="{2CDA1936-72B7-49B9-8E8A-29D3EF6FFB80}" srcOrd="0" destOrd="0" presId="urn:microsoft.com/office/officeart/2009/3/layout/HorizontalOrganizationChart"/>
    <dgm:cxn modelId="{99495062-D392-45F0-BD57-FA42EACB4E3D}" type="presParOf" srcId="{2CDA1936-72B7-49B9-8E8A-29D3EF6FFB80}" destId="{89AC9D72-58AF-412A-8B4E-274CA84013C5}" srcOrd="0" destOrd="0" presId="urn:microsoft.com/office/officeart/2009/3/layout/HorizontalOrganizationChart"/>
    <dgm:cxn modelId="{F7072DF3-46C1-4DFD-B0CF-024951E082F6}" type="presParOf" srcId="{2CDA1936-72B7-49B9-8E8A-29D3EF6FFB80}" destId="{338576EC-80FC-4211-9A16-09C428835216}" srcOrd="1" destOrd="0" presId="urn:microsoft.com/office/officeart/2009/3/layout/HorizontalOrganizationChart"/>
    <dgm:cxn modelId="{F0242D52-8375-4AB3-AEA8-E8E8D508174B}" type="presParOf" srcId="{40FE9164-9A42-4B6F-858E-25169F8899A5}" destId="{28F9002B-4C6A-4D8D-9AD1-E006EC88E2C0}" srcOrd="1" destOrd="0" presId="urn:microsoft.com/office/officeart/2009/3/layout/HorizontalOrganizationChart"/>
    <dgm:cxn modelId="{94DACC32-72A2-455C-B7EF-D16CD590A41F}" type="presParOf" srcId="{40FE9164-9A42-4B6F-858E-25169F8899A5}" destId="{31E72B85-E78C-43A6-875C-32B770E366FC}" srcOrd="2" destOrd="0" presId="urn:microsoft.com/office/officeart/2009/3/layout/HorizontalOrganizationChart"/>
    <dgm:cxn modelId="{8AC20D02-905B-4445-B18B-E5E9C7E9FFD5}" type="presParOf" srcId="{B788F1C4-602F-4B90-B0FC-8F917E3846AE}" destId="{C83BFC97-4D79-4E75-A5A8-C252EB3408D3}" srcOrd="2" destOrd="0" presId="urn:microsoft.com/office/officeart/2009/3/layout/HorizontalOrganizationChart"/>
    <dgm:cxn modelId="{F09DA1E3-4D72-45C2-8B10-933217082F84}" type="presParOf" srcId="{B788F1C4-602F-4B90-B0FC-8F917E3846AE}" destId="{B2C5509D-1FBC-4EDC-8746-1D734427FC28}" srcOrd="3" destOrd="0" presId="urn:microsoft.com/office/officeart/2009/3/layout/HorizontalOrganizationChart"/>
    <dgm:cxn modelId="{F3583646-6B85-4E35-B005-C6124E5AB49E}" type="presParOf" srcId="{B2C5509D-1FBC-4EDC-8746-1D734427FC28}" destId="{48F69172-56EB-4DD6-A442-1E014C47C358}" srcOrd="0" destOrd="0" presId="urn:microsoft.com/office/officeart/2009/3/layout/HorizontalOrganizationChart"/>
    <dgm:cxn modelId="{D556431A-3189-42B8-82E8-ACA3839BB156}" type="presParOf" srcId="{48F69172-56EB-4DD6-A442-1E014C47C358}" destId="{C33C19B6-1B52-421A-94C4-9F32152B0D00}" srcOrd="0" destOrd="0" presId="urn:microsoft.com/office/officeart/2009/3/layout/HorizontalOrganizationChart"/>
    <dgm:cxn modelId="{0BBF4D22-F611-45A1-B0D1-312084E57938}" type="presParOf" srcId="{48F69172-56EB-4DD6-A442-1E014C47C358}" destId="{E3CEF09B-2A80-4C85-A8DB-F9130B808133}" srcOrd="1" destOrd="0" presId="urn:microsoft.com/office/officeart/2009/3/layout/HorizontalOrganizationChart"/>
    <dgm:cxn modelId="{D4E372D4-22F8-448E-A10A-A47658446A6B}" type="presParOf" srcId="{B2C5509D-1FBC-4EDC-8746-1D734427FC28}" destId="{900F7EDA-C8C6-4887-9E22-D78582730E5B}" srcOrd="1" destOrd="0" presId="urn:microsoft.com/office/officeart/2009/3/layout/HorizontalOrganizationChart"/>
    <dgm:cxn modelId="{0C2798AE-07EA-4E7A-A161-326BB01EB4F6}" type="presParOf" srcId="{B2C5509D-1FBC-4EDC-8746-1D734427FC28}" destId="{A09C0F7F-A189-4986-9C87-2DDFC6DC14E6}" srcOrd="2" destOrd="0" presId="urn:microsoft.com/office/officeart/2009/3/layout/HorizontalOrganizationChart"/>
    <dgm:cxn modelId="{164CE05C-765C-4243-A919-1677B6189303}" type="presParOf" srcId="{B788F1C4-602F-4B90-B0FC-8F917E3846AE}" destId="{9573A675-2DF2-4E71-B7C9-3CF7CE8C0490}" srcOrd="4" destOrd="0" presId="urn:microsoft.com/office/officeart/2009/3/layout/HorizontalOrganizationChart"/>
    <dgm:cxn modelId="{EEB39EE5-23B6-4F27-A3ED-7BA749F80BBC}" type="presParOf" srcId="{B788F1C4-602F-4B90-B0FC-8F917E3846AE}" destId="{2705262E-5212-4D56-9E8B-5B9E77CD6738}" srcOrd="5" destOrd="0" presId="urn:microsoft.com/office/officeart/2009/3/layout/HorizontalOrganizationChart"/>
    <dgm:cxn modelId="{D88BEAB5-D338-4FC5-97D6-506C0D6D8AD5}" type="presParOf" srcId="{2705262E-5212-4D56-9E8B-5B9E77CD6738}" destId="{82ACEC01-1FC7-49FB-B7A3-3AC96D27B33A}" srcOrd="0" destOrd="0" presId="urn:microsoft.com/office/officeart/2009/3/layout/HorizontalOrganizationChart"/>
    <dgm:cxn modelId="{E33B4D59-0358-49A1-B77F-048656FE3F76}" type="presParOf" srcId="{82ACEC01-1FC7-49FB-B7A3-3AC96D27B33A}" destId="{35107A2E-A758-47EE-8B63-BD42AE89265F}" srcOrd="0" destOrd="0" presId="urn:microsoft.com/office/officeart/2009/3/layout/HorizontalOrganizationChart"/>
    <dgm:cxn modelId="{9C681899-53AF-4F05-9ED7-E8DFA14BC415}" type="presParOf" srcId="{82ACEC01-1FC7-49FB-B7A3-3AC96D27B33A}" destId="{B274B0C4-8F51-4C05-80AE-EF2B02499AA6}" srcOrd="1" destOrd="0" presId="urn:microsoft.com/office/officeart/2009/3/layout/HorizontalOrganizationChart"/>
    <dgm:cxn modelId="{0349103E-A1AC-4DBA-A7EC-0DB569814C3D}" type="presParOf" srcId="{2705262E-5212-4D56-9E8B-5B9E77CD6738}" destId="{D3041398-E9D0-464A-BB89-899F841EE4A8}" srcOrd="1" destOrd="0" presId="urn:microsoft.com/office/officeart/2009/3/layout/HorizontalOrganizationChart"/>
    <dgm:cxn modelId="{D2E420A9-F4E9-4BBC-BB7E-C1E1F7AAFAAF}" type="presParOf" srcId="{2705262E-5212-4D56-9E8B-5B9E77CD6738}" destId="{B8C94779-F411-4176-9288-74DE2034F977}" srcOrd="2" destOrd="0" presId="urn:microsoft.com/office/officeart/2009/3/layout/HorizontalOrganizationChart"/>
    <dgm:cxn modelId="{6452AB3A-509B-4020-9FDD-C995FBB57B0F}" type="presParOf" srcId="{B788F1C4-602F-4B90-B0FC-8F917E3846AE}" destId="{112E08EF-7C98-4E26-99D1-79F13C53564A}" srcOrd="6" destOrd="0" presId="urn:microsoft.com/office/officeart/2009/3/layout/HorizontalOrganizationChart"/>
    <dgm:cxn modelId="{E78E01B2-67C4-46EF-8B6E-57448EF3F3BF}" type="presParOf" srcId="{B788F1C4-602F-4B90-B0FC-8F917E3846AE}" destId="{8458EEA8-72EE-4966-986F-CA8D4C97D12B}" srcOrd="7" destOrd="0" presId="urn:microsoft.com/office/officeart/2009/3/layout/HorizontalOrganizationChart"/>
    <dgm:cxn modelId="{C9C77A9C-F7AD-4436-9652-2A4DA7A15BBD}" type="presParOf" srcId="{8458EEA8-72EE-4966-986F-CA8D4C97D12B}" destId="{EC75E86D-89DD-4DCC-ACF1-0E2F4852B153}" srcOrd="0" destOrd="0" presId="urn:microsoft.com/office/officeart/2009/3/layout/HorizontalOrganizationChart"/>
    <dgm:cxn modelId="{34A6D90C-CBAE-4E2F-AD3D-4F878A4B84F8}" type="presParOf" srcId="{EC75E86D-89DD-4DCC-ACF1-0E2F4852B153}" destId="{A6347E05-730A-47A5-AFFA-4E772970015D}" srcOrd="0" destOrd="0" presId="urn:microsoft.com/office/officeart/2009/3/layout/HorizontalOrganizationChart"/>
    <dgm:cxn modelId="{FB18A62B-9943-4875-9CA6-A6E72106F7EB}" type="presParOf" srcId="{EC75E86D-89DD-4DCC-ACF1-0E2F4852B153}" destId="{FABEEEC1-EBBB-4A4D-BA3A-C802372E4A5A}" srcOrd="1" destOrd="0" presId="urn:microsoft.com/office/officeart/2009/3/layout/HorizontalOrganizationChart"/>
    <dgm:cxn modelId="{9830FE5D-C709-45AB-8076-DE8914A6AB06}" type="presParOf" srcId="{8458EEA8-72EE-4966-986F-CA8D4C97D12B}" destId="{A8FA50BC-7319-4C75-BE7B-E4D988FFEA36}" srcOrd="1" destOrd="0" presId="urn:microsoft.com/office/officeart/2009/3/layout/HorizontalOrganizationChart"/>
    <dgm:cxn modelId="{DB1345BA-661A-419E-AF05-8A070CB1EE2E}" type="presParOf" srcId="{8458EEA8-72EE-4966-986F-CA8D4C97D12B}" destId="{42F62F6D-68FE-487C-BF3D-A907A51C966C}" srcOrd="2" destOrd="0" presId="urn:microsoft.com/office/officeart/2009/3/layout/HorizontalOrganizationChart"/>
    <dgm:cxn modelId="{B590E040-2873-4584-B6C4-A1012A63A502}" type="presParOf" srcId="{B788F1C4-602F-4B90-B0FC-8F917E3846AE}" destId="{91C6269D-40EF-4F97-9F90-DDE83E06F31F}" srcOrd="8" destOrd="0" presId="urn:microsoft.com/office/officeart/2009/3/layout/HorizontalOrganizationChart"/>
    <dgm:cxn modelId="{AA4AFDAD-B372-4A41-B3CF-F9FD6EC003D8}" type="presParOf" srcId="{B788F1C4-602F-4B90-B0FC-8F917E3846AE}" destId="{859272BF-6007-4783-ABE4-2D96C98BC78D}" srcOrd="9" destOrd="0" presId="urn:microsoft.com/office/officeart/2009/3/layout/HorizontalOrganizationChart"/>
    <dgm:cxn modelId="{D4F95AB4-2F11-412A-A6D8-16EDC3BB33C1}" type="presParOf" srcId="{859272BF-6007-4783-ABE4-2D96C98BC78D}" destId="{8D86E4D9-D5BC-4FDC-99D2-3408008547F8}" srcOrd="0" destOrd="0" presId="urn:microsoft.com/office/officeart/2009/3/layout/HorizontalOrganizationChart"/>
    <dgm:cxn modelId="{E7801B3F-DBE8-4504-BFED-09670A134F99}" type="presParOf" srcId="{8D86E4D9-D5BC-4FDC-99D2-3408008547F8}" destId="{FE0C7576-09A4-465C-8384-33CB1DAF0380}" srcOrd="0" destOrd="0" presId="urn:microsoft.com/office/officeart/2009/3/layout/HorizontalOrganizationChart"/>
    <dgm:cxn modelId="{89A47171-BD04-4871-9F85-83E1613F943A}" type="presParOf" srcId="{8D86E4D9-D5BC-4FDC-99D2-3408008547F8}" destId="{A2F7AB47-3C8A-4356-8E43-641E79858A11}" srcOrd="1" destOrd="0" presId="urn:microsoft.com/office/officeart/2009/3/layout/HorizontalOrganizationChart"/>
    <dgm:cxn modelId="{A473CF53-4937-4715-A167-9EEB532B7B79}" type="presParOf" srcId="{859272BF-6007-4783-ABE4-2D96C98BC78D}" destId="{0BA0AD1F-9AE8-40A2-B7B0-D7712A3FDD42}" srcOrd="1" destOrd="0" presId="urn:microsoft.com/office/officeart/2009/3/layout/HorizontalOrganizationChart"/>
    <dgm:cxn modelId="{92D2FDD0-1A0E-4847-B18F-0CCDA54C20A0}" type="presParOf" srcId="{859272BF-6007-4783-ABE4-2D96C98BC78D}" destId="{28EDEC35-0E02-48E4-BDC1-90F8B3F27F0C}" srcOrd="2" destOrd="0" presId="urn:microsoft.com/office/officeart/2009/3/layout/HorizontalOrganizationChart"/>
    <dgm:cxn modelId="{D81321A4-A1A8-4A4E-86D4-E35211177BF0}" type="presParOf" srcId="{0808A1B1-B6D9-43C3-8D65-35558875A964}" destId="{1E776520-44E5-40D9-A80C-46A2FC5EFBC2}" srcOrd="2" destOrd="0" presId="urn:microsoft.com/office/officeart/2009/3/layout/HorizontalOrganizationChart"/>
    <dgm:cxn modelId="{FC1B8E61-7368-4567-B27B-33031D800CFB}" type="presParOf" srcId="{A04D9E47-D13D-49D4-8F59-9BE2C5DAA2F3}" destId="{6EEE0DA9-B92E-4FFA-92D1-A2A6D2BEE902}" srcOrd="2" destOrd="0" presId="urn:microsoft.com/office/officeart/2009/3/layout/HorizontalOrganizationChart"/>
    <dgm:cxn modelId="{B2EFD909-5EC6-4B3C-8B54-8E108C025FB6}" type="presParOf" srcId="{5DDA6AAD-5B36-4B96-ACB9-EA0606FF1B86}" destId="{4CDA0A37-7C3C-4D11-B7F1-D3D6C97AA5D5}" srcOrd="2" destOrd="0" presId="urn:microsoft.com/office/officeart/2009/3/layout/Horizontal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E6FF55-861B-44CB-B27B-3A331B2CF7A1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PY"/>
        </a:p>
      </dgm:t>
    </dgm:pt>
    <dgm:pt modelId="{AB5F9988-DDBC-4B5B-8305-51ADAD1204C3}">
      <dgm:prSet phldrT="[Texto]" custT="1"/>
      <dgm:spPr>
        <a:solidFill>
          <a:srgbClr val="F8FB75"/>
        </a:solidFill>
      </dgm:spPr>
      <dgm:t>
        <a:bodyPr/>
        <a:lstStyle/>
        <a:p>
          <a:r>
            <a:rPr lang="es-PY" sz="1800" b="1" dirty="0" smtClean="0">
              <a:solidFill>
                <a:schemeClr val="tx1"/>
              </a:solidFill>
            </a:rPr>
            <a:t>Por </a:t>
          </a:r>
          <a:r>
            <a:rPr lang="es-PY" sz="1800" b="1" dirty="0" smtClean="0">
              <a:solidFill>
                <a:schemeClr val="tx1"/>
              </a:solidFill>
            </a:rPr>
            <a:t>los SERVICIOS PERSONALES</a:t>
          </a:r>
        </a:p>
        <a:p>
          <a:r>
            <a:rPr lang="es-PY" sz="1800" b="1" dirty="0" smtClean="0">
              <a:solidFill>
                <a:schemeClr val="tx1"/>
              </a:solidFill>
            </a:rPr>
            <a:t>(DEPENDIENTE INDEPENDIENTE</a:t>
          </a:r>
          <a:r>
            <a:rPr lang="es-PY" sz="1400" b="1" dirty="0" smtClean="0">
              <a:solidFill>
                <a:schemeClr val="tx1"/>
              </a:solidFill>
            </a:rPr>
            <a:t>)*</a:t>
          </a:r>
          <a:endParaRPr lang="es-PY" sz="1400" b="1" dirty="0">
            <a:solidFill>
              <a:schemeClr val="tx1"/>
            </a:solidFill>
          </a:endParaRPr>
        </a:p>
      </dgm:t>
    </dgm:pt>
    <dgm:pt modelId="{97812BCB-494D-4EB2-AD26-A1143874D8EA}" type="parTrans" cxnId="{056C32C1-C08D-46ED-9780-7B25CBD62C20}">
      <dgm:prSet custT="1"/>
      <dgm:spPr>
        <a:ln>
          <a:solidFill>
            <a:srgbClr val="F68F00"/>
          </a:solidFill>
        </a:ln>
      </dgm:spPr>
      <dgm:t>
        <a:bodyPr/>
        <a:lstStyle/>
        <a:p>
          <a:endParaRPr lang="es-PY" sz="800" b="1"/>
        </a:p>
      </dgm:t>
    </dgm:pt>
    <dgm:pt modelId="{EE796162-3FBB-431C-AC0D-D22B103CF20B}" type="sibTrans" cxnId="{056C32C1-C08D-46ED-9780-7B25CBD62C20}">
      <dgm:prSet/>
      <dgm:spPr/>
      <dgm:t>
        <a:bodyPr/>
        <a:lstStyle/>
        <a:p>
          <a:endParaRPr lang="es-PY" sz="2400" b="1"/>
        </a:p>
      </dgm:t>
    </dgm:pt>
    <dgm:pt modelId="{7CCF67C1-1470-4672-8A1C-5B5ECACF02B2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PY" sz="1700" b="1" dirty="0" smtClean="0">
              <a:solidFill>
                <a:schemeClr val="tx1"/>
              </a:solidFill>
            </a:rPr>
            <a:t>REMUNERACIONES, HONORARIOS Y CUALQUIER OTRA REMUNERACIÓN</a:t>
          </a:r>
          <a:endParaRPr lang="es-PY" sz="1700" b="1" dirty="0">
            <a:solidFill>
              <a:schemeClr val="tx1"/>
            </a:solidFill>
          </a:endParaRPr>
        </a:p>
      </dgm:t>
    </dgm:pt>
    <dgm:pt modelId="{5BED39B9-E5E9-4E4A-B2F9-F5137F511BE2}" type="parTrans" cxnId="{7B5CB8CA-9055-4C2E-8F4F-635E374B859B}">
      <dgm:prSet custT="1"/>
      <dgm:spPr>
        <a:ln>
          <a:solidFill>
            <a:srgbClr val="F68F00"/>
          </a:solidFill>
        </a:ln>
      </dgm:spPr>
      <dgm:t>
        <a:bodyPr/>
        <a:lstStyle/>
        <a:p>
          <a:endParaRPr lang="es-PY" sz="700" b="1"/>
        </a:p>
      </dgm:t>
    </dgm:pt>
    <dgm:pt modelId="{6EE559E0-8C8D-4CA7-9AF3-B3804B3F7D9C}" type="sibTrans" cxnId="{7B5CB8CA-9055-4C2E-8F4F-635E374B859B}">
      <dgm:prSet/>
      <dgm:spPr/>
      <dgm:t>
        <a:bodyPr/>
        <a:lstStyle/>
        <a:p>
          <a:endParaRPr lang="es-PY" sz="2400" b="1"/>
        </a:p>
      </dgm:t>
    </dgm:pt>
    <dgm:pt modelId="{E94CDFAD-B560-44A3-8488-B3FA3069C80D}">
      <dgm:prSet phldrT="[Texto]" custT="1"/>
      <dgm:spPr>
        <a:solidFill>
          <a:srgbClr val="F8FB75"/>
        </a:solidFill>
      </dgm:spPr>
      <dgm:t>
        <a:bodyPr/>
        <a:lstStyle/>
        <a:p>
          <a:r>
            <a:rPr lang="es-PY" sz="1800" b="1" dirty="0" smtClean="0">
              <a:solidFill>
                <a:schemeClr val="tx1"/>
              </a:solidFill>
            </a:rPr>
            <a:t>Por las </a:t>
          </a:r>
          <a:r>
            <a:rPr lang="es-PY" sz="1800" b="1" dirty="0" smtClean="0">
              <a:solidFill>
                <a:schemeClr val="tx1"/>
              </a:solidFill>
            </a:rPr>
            <a:t>GANANCIAS DE CAPITAL</a:t>
          </a:r>
          <a:endParaRPr lang="es-PY" sz="1800" b="1" dirty="0">
            <a:solidFill>
              <a:schemeClr val="tx1"/>
            </a:solidFill>
          </a:endParaRPr>
        </a:p>
      </dgm:t>
    </dgm:pt>
    <dgm:pt modelId="{7464F721-5465-49A9-B1B1-AAE450BEC2FA}" type="parTrans" cxnId="{42464271-A11C-49AA-8D8D-08ED2A30BF32}">
      <dgm:prSet custT="1"/>
      <dgm:spPr>
        <a:ln>
          <a:solidFill>
            <a:srgbClr val="F68F00"/>
          </a:solidFill>
        </a:ln>
      </dgm:spPr>
      <dgm:t>
        <a:bodyPr/>
        <a:lstStyle/>
        <a:p>
          <a:endParaRPr lang="es-PY" sz="700" b="1"/>
        </a:p>
      </dgm:t>
    </dgm:pt>
    <dgm:pt modelId="{EAE270D5-0134-47DD-9350-D5F780A254CE}" type="sibTrans" cxnId="{42464271-A11C-49AA-8D8D-08ED2A30BF32}">
      <dgm:prSet/>
      <dgm:spPr/>
      <dgm:t>
        <a:bodyPr/>
        <a:lstStyle/>
        <a:p>
          <a:endParaRPr lang="es-PY" sz="2400" b="1"/>
        </a:p>
      </dgm:t>
    </dgm:pt>
    <dgm:pt modelId="{CB102898-581F-4628-B7DD-578839E979D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PY" sz="1600" b="1" dirty="0" smtClean="0">
              <a:solidFill>
                <a:schemeClr val="tx1"/>
              </a:solidFill>
            </a:rPr>
            <a:t>50% DE </a:t>
          </a:r>
          <a:r>
            <a:rPr lang="es-PY" sz="1700" b="1" dirty="0" smtClean="0">
              <a:solidFill>
                <a:schemeClr val="tx1"/>
              </a:solidFill>
            </a:rPr>
            <a:t>DIVIDENDOS</a:t>
          </a:r>
          <a:r>
            <a:rPr lang="es-PY" sz="1600" b="1" dirty="0" smtClean="0">
              <a:solidFill>
                <a:schemeClr val="tx1"/>
              </a:solidFill>
            </a:rPr>
            <a:t>, UTILIDADES Y EXCEDENTES</a:t>
          </a:r>
          <a:endParaRPr lang="es-PY" sz="1600" b="1" dirty="0">
            <a:solidFill>
              <a:schemeClr val="tx1"/>
            </a:solidFill>
          </a:endParaRPr>
        </a:p>
      </dgm:t>
    </dgm:pt>
    <dgm:pt modelId="{FD054164-8269-4CFF-A40D-40E4393137BF}" type="parTrans" cxnId="{35478CAC-93B4-4868-902F-A35AE9C8B956}">
      <dgm:prSet custT="1"/>
      <dgm:spPr>
        <a:ln>
          <a:solidFill>
            <a:srgbClr val="F68F00"/>
          </a:solidFill>
        </a:ln>
      </dgm:spPr>
      <dgm:t>
        <a:bodyPr/>
        <a:lstStyle/>
        <a:p>
          <a:endParaRPr lang="es-PY" sz="700" b="1"/>
        </a:p>
      </dgm:t>
    </dgm:pt>
    <dgm:pt modelId="{9B088E1E-E0C6-4670-BA9F-6B655BA21818}" type="sibTrans" cxnId="{35478CAC-93B4-4868-902F-A35AE9C8B956}">
      <dgm:prSet/>
      <dgm:spPr/>
      <dgm:t>
        <a:bodyPr/>
        <a:lstStyle/>
        <a:p>
          <a:endParaRPr lang="es-PY" sz="2400" b="1"/>
        </a:p>
      </dgm:t>
    </dgm:pt>
    <dgm:pt modelId="{D47D4CDA-B2EE-46DC-9947-6620AB6013E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PY" sz="1600" b="1" dirty="0" smtClean="0">
              <a:solidFill>
                <a:schemeClr val="tx1"/>
              </a:solidFill>
            </a:rPr>
            <a:t>INTERESES, COMISIONES O RENDIMIENTOS DE CAPITALES</a:t>
          </a:r>
          <a:endParaRPr lang="es-PY" sz="1600" b="1" dirty="0">
            <a:solidFill>
              <a:schemeClr val="tx1"/>
            </a:solidFill>
          </a:endParaRPr>
        </a:p>
      </dgm:t>
    </dgm:pt>
    <dgm:pt modelId="{CFA4555B-D333-4D05-83BD-5845F17FA85B}" type="parTrans" cxnId="{7494CB34-A9BE-486D-8B58-C0C844073527}">
      <dgm:prSet custT="1"/>
      <dgm:spPr>
        <a:ln>
          <a:solidFill>
            <a:srgbClr val="F68F00"/>
          </a:solidFill>
        </a:ln>
      </dgm:spPr>
      <dgm:t>
        <a:bodyPr/>
        <a:lstStyle/>
        <a:p>
          <a:endParaRPr lang="es-PY" sz="700" b="1"/>
        </a:p>
      </dgm:t>
    </dgm:pt>
    <dgm:pt modelId="{CAEF04D6-F0ED-44F5-8663-888E6615A348}" type="sibTrans" cxnId="{7494CB34-A9BE-486D-8B58-C0C844073527}">
      <dgm:prSet/>
      <dgm:spPr/>
      <dgm:t>
        <a:bodyPr/>
        <a:lstStyle/>
        <a:p>
          <a:endParaRPr lang="es-PY" sz="2400" b="1"/>
        </a:p>
      </dgm:t>
    </dgm:pt>
    <dgm:pt modelId="{CDD6D24A-BC2F-4BB5-891D-0B5936DEA7F2}">
      <dgm:prSet phldrT="[Texto]" custT="1"/>
      <dgm:spPr>
        <a:solidFill>
          <a:srgbClr val="F68F00"/>
        </a:solidFill>
        <a:ln>
          <a:solidFill>
            <a:srgbClr val="F68F00"/>
          </a:solidFill>
        </a:ln>
      </dgm:spPr>
      <dgm:t>
        <a:bodyPr/>
        <a:lstStyle/>
        <a:p>
          <a:r>
            <a:rPr lang="es-PY" sz="1600" b="1" dirty="0" smtClean="0">
              <a:solidFill>
                <a:schemeClr val="tx1"/>
              </a:solidFill>
            </a:rPr>
            <a:t>EL IRP SE LIQUIDA</a:t>
          </a:r>
          <a:endParaRPr lang="es-PY" sz="1600" b="1" dirty="0">
            <a:solidFill>
              <a:schemeClr val="tx1"/>
            </a:solidFill>
          </a:endParaRPr>
        </a:p>
      </dgm:t>
    </dgm:pt>
    <dgm:pt modelId="{5DBE30B7-B185-40D1-8F6E-95E4A92FA04B}" type="sibTrans" cxnId="{7423235B-B896-4E0D-8C20-DB4FD91A0026}">
      <dgm:prSet/>
      <dgm:spPr/>
      <dgm:t>
        <a:bodyPr/>
        <a:lstStyle/>
        <a:p>
          <a:endParaRPr lang="es-PY" sz="2400" b="1"/>
        </a:p>
      </dgm:t>
    </dgm:pt>
    <dgm:pt modelId="{4B840797-1DA2-4121-8AE0-712C3DC11F34}" type="parTrans" cxnId="{7423235B-B896-4E0D-8C20-DB4FD91A0026}">
      <dgm:prSet/>
      <dgm:spPr/>
      <dgm:t>
        <a:bodyPr/>
        <a:lstStyle/>
        <a:p>
          <a:endParaRPr lang="es-PY" sz="2400" b="1"/>
        </a:p>
      </dgm:t>
    </dgm:pt>
    <dgm:pt modelId="{611B11E0-C741-49A5-A8DC-46A5B184265E}">
      <dgm:prSet custT="1"/>
      <dgm:spPr>
        <a:solidFill>
          <a:srgbClr val="F68F00"/>
        </a:solidFill>
      </dgm:spPr>
      <dgm:t>
        <a:bodyPr lIns="36000" tIns="36000" rIns="36000" bIns="36000"/>
        <a:lstStyle/>
        <a:p>
          <a:r>
            <a:rPr lang="es-PY" sz="1600" b="1" dirty="0" smtClean="0">
              <a:solidFill>
                <a:schemeClr val="bg1"/>
              </a:solidFill>
            </a:rPr>
            <a:t>INGRESOS,  </a:t>
          </a:r>
          <a:r>
            <a:rPr lang="es-PY" sz="1600" b="1" u="sng" dirty="0" smtClean="0">
              <a:solidFill>
                <a:schemeClr val="bg1"/>
              </a:solidFill>
            </a:rPr>
            <a:t>MENOS</a:t>
          </a:r>
        </a:p>
        <a:p>
          <a:r>
            <a:rPr lang="es-PY" sz="1600" b="1" dirty="0" smtClean="0">
              <a:solidFill>
                <a:schemeClr val="bg1"/>
              </a:solidFill>
            </a:rPr>
            <a:t> GASTOS E INVERSIONES RELACIONADOS A LA ACTIVIDAD GRAVADA</a:t>
          </a:r>
        </a:p>
        <a:p>
          <a:r>
            <a:rPr lang="es-PY" sz="1600" b="1" dirty="0" smtClean="0">
              <a:solidFill>
                <a:schemeClr val="bg1"/>
              </a:solidFill>
            </a:rPr>
            <a:t>GASTOS E INVERSIONES PERSONALES Y DE FAMILIARES A CARGO*</a:t>
          </a:r>
          <a:endParaRPr lang="es-PY" sz="1600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6354D57-9D65-4ECD-9E55-4B1C510D85C3}" type="parTrans" cxnId="{CDAA9AF9-A7A6-461D-9DF7-9886B66B2F81}">
      <dgm:prSet custT="1"/>
      <dgm:spPr>
        <a:ln>
          <a:solidFill>
            <a:srgbClr val="F68F00"/>
          </a:solidFill>
        </a:ln>
      </dgm:spPr>
      <dgm:t>
        <a:bodyPr/>
        <a:lstStyle/>
        <a:p>
          <a:endParaRPr lang="es-PY" sz="700" b="1"/>
        </a:p>
      </dgm:t>
    </dgm:pt>
    <dgm:pt modelId="{8E782E36-E8EC-4815-9FDA-D86ABB765681}" type="sibTrans" cxnId="{CDAA9AF9-A7A6-461D-9DF7-9886B66B2F81}">
      <dgm:prSet/>
      <dgm:spPr/>
      <dgm:t>
        <a:bodyPr/>
        <a:lstStyle/>
        <a:p>
          <a:endParaRPr lang="es-PY" sz="2400" b="1"/>
        </a:p>
      </dgm:t>
    </dgm:pt>
    <dgm:pt modelId="{2BCD5008-64C4-40E5-95EA-F081077F6E1A}">
      <dgm:prSet custT="1"/>
      <dgm:spPr>
        <a:solidFill>
          <a:srgbClr val="F68F00"/>
        </a:solidFill>
      </dgm:spPr>
      <dgm:t>
        <a:bodyPr/>
        <a:lstStyle/>
        <a:p>
          <a:r>
            <a:rPr lang="es-PY" sz="1800" b="1" dirty="0" smtClean="0">
              <a:solidFill>
                <a:schemeClr val="bg1"/>
              </a:solidFill>
            </a:rPr>
            <a:t>INGRESOS </a:t>
          </a:r>
          <a:r>
            <a:rPr lang="es-PY" sz="1800" b="1" u="sng" dirty="0" smtClean="0">
              <a:solidFill>
                <a:schemeClr val="bg1"/>
              </a:solidFill>
            </a:rPr>
            <a:t>MENOS</a:t>
          </a:r>
        </a:p>
        <a:p>
          <a:r>
            <a:rPr lang="es-PY" sz="1800" b="1" dirty="0" smtClean="0">
              <a:solidFill>
                <a:schemeClr val="bg1"/>
              </a:solidFill>
            </a:rPr>
            <a:t>GASTOS E INVERSIONES PERSONALES Y DE FAMILIARES A CARGO </a:t>
          </a:r>
          <a:endParaRPr lang="es-PY" sz="1800" b="1" dirty="0">
            <a:solidFill>
              <a:schemeClr val="bg1"/>
            </a:solidFill>
          </a:endParaRPr>
        </a:p>
      </dgm:t>
    </dgm:pt>
    <dgm:pt modelId="{1B362B18-2674-48AB-A617-3518A08B42D1}" type="parTrans" cxnId="{C94152DC-6429-4394-8AC9-518B93AD7BD5}">
      <dgm:prSet custT="1"/>
      <dgm:spPr>
        <a:ln>
          <a:solidFill>
            <a:srgbClr val="F68F00"/>
          </a:solidFill>
        </a:ln>
      </dgm:spPr>
      <dgm:t>
        <a:bodyPr/>
        <a:lstStyle/>
        <a:p>
          <a:endParaRPr lang="es-PY" sz="700"/>
        </a:p>
      </dgm:t>
    </dgm:pt>
    <dgm:pt modelId="{E5DC1B18-38D6-4D5F-B70E-EF01D26FB77D}" type="sibTrans" cxnId="{C94152DC-6429-4394-8AC9-518B93AD7BD5}">
      <dgm:prSet/>
      <dgm:spPr/>
      <dgm:t>
        <a:bodyPr/>
        <a:lstStyle/>
        <a:p>
          <a:endParaRPr lang="es-PY" sz="2400"/>
        </a:p>
      </dgm:t>
    </dgm:pt>
    <dgm:pt modelId="{36578FAF-AA89-409E-9981-791BD86BD294}" type="pres">
      <dgm:prSet presAssocID="{15E6FF55-861B-44CB-B27B-3A331B2CF7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1D645D64-F8B6-4573-982E-13024F6430C6}" type="pres">
      <dgm:prSet presAssocID="{CDD6D24A-BC2F-4BB5-891D-0B5936DEA7F2}" presName="root1" presStyleCnt="0"/>
      <dgm:spPr/>
      <dgm:t>
        <a:bodyPr/>
        <a:lstStyle/>
        <a:p>
          <a:endParaRPr lang="es-PY"/>
        </a:p>
      </dgm:t>
    </dgm:pt>
    <dgm:pt modelId="{A5F3D15F-DB1C-4EBF-9A7F-46DB2B4C1C2E}" type="pres">
      <dgm:prSet presAssocID="{CDD6D24A-BC2F-4BB5-891D-0B5936DEA7F2}" presName="LevelOneTextNode" presStyleLbl="node0" presStyleIdx="0" presStyleCnt="1" custScaleY="445426" custLinFactNeighborX="-659" custLinFactNeighborY="-8044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776C3E67-211A-4D16-A663-F29745CDD6AF}" type="pres">
      <dgm:prSet presAssocID="{CDD6D24A-BC2F-4BB5-891D-0B5936DEA7F2}" presName="level2hierChild" presStyleCnt="0"/>
      <dgm:spPr/>
      <dgm:t>
        <a:bodyPr/>
        <a:lstStyle/>
        <a:p>
          <a:endParaRPr lang="es-PY"/>
        </a:p>
      </dgm:t>
    </dgm:pt>
    <dgm:pt modelId="{2F3843A8-FCA3-48D7-B23A-532CC31BD6A4}" type="pres">
      <dgm:prSet presAssocID="{97812BCB-494D-4EB2-AD26-A1143874D8EA}" presName="conn2-1" presStyleLbl="parChTrans1D2" presStyleIdx="0" presStyleCnt="2"/>
      <dgm:spPr/>
      <dgm:t>
        <a:bodyPr/>
        <a:lstStyle/>
        <a:p>
          <a:endParaRPr lang="es-PY"/>
        </a:p>
      </dgm:t>
    </dgm:pt>
    <dgm:pt modelId="{189E3126-57DA-498D-9BB4-4D9CB9479D47}" type="pres">
      <dgm:prSet presAssocID="{97812BCB-494D-4EB2-AD26-A1143874D8EA}" presName="connTx" presStyleLbl="parChTrans1D2" presStyleIdx="0" presStyleCnt="2"/>
      <dgm:spPr/>
      <dgm:t>
        <a:bodyPr/>
        <a:lstStyle/>
        <a:p>
          <a:endParaRPr lang="es-PY"/>
        </a:p>
      </dgm:t>
    </dgm:pt>
    <dgm:pt modelId="{035B554F-1B45-4D64-BB08-2DA92C3E70AF}" type="pres">
      <dgm:prSet presAssocID="{AB5F9988-DDBC-4B5B-8305-51ADAD1204C3}" presName="root2" presStyleCnt="0"/>
      <dgm:spPr/>
      <dgm:t>
        <a:bodyPr/>
        <a:lstStyle/>
        <a:p>
          <a:endParaRPr lang="es-PY"/>
        </a:p>
      </dgm:t>
    </dgm:pt>
    <dgm:pt modelId="{BBD4596E-9ED8-494B-BC69-85A5B02738BF}" type="pres">
      <dgm:prSet presAssocID="{AB5F9988-DDBC-4B5B-8305-51ADAD1204C3}" presName="LevelTwoTextNode" presStyleLbl="node2" presStyleIdx="0" presStyleCnt="2" custScaleX="205201" custScaleY="428045" custLinFactNeighborX="11650" custLinFactNeighborY="25083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4F149DFA-F6CB-46D0-9BAA-4AAEB8B19223}" type="pres">
      <dgm:prSet presAssocID="{AB5F9988-DDBC-4B5B-8305-51ADAD1204C3}" presName="level3hierChild" presStyleCnt="0"/>
      <dgm:spPr/>
      <dgm:t>
        <a:bodyPr/>
        <a:lstStyle/>
        <a:p>
          <a:endParaRPr lang="es-PY"/>
        </a:p>
      </dgm:t>
    </dgm:pt>
    <dgm:pt modelId="{404E2FBA-D163-4C8B-A478-4BBF901F1E37}" type="pres">
      <dgm:prSet presAssocID="{5BED39B9-E5E9-4E4A-B2F9-F5137F511BE2}" presName="conn2-1" presStyleLbl="parChTrans1D3" presStyleIdx="0" presStyleCnt="3"/>
      <dgm:spPr/>
      <dgm:t>
        <a:bodyPr/>
        <a:lstStyle/>
        <a:p>
          <a:endParaRPr lang="es-PY"/>
        </a:p>
      </dgm:t>
    </dgm:pt>
    <dgm:pt modelId="{B28C6F55-89FE-4CA3-923E-99AB63557F95}" type="pres">
      <dgm:prSet presAssocID="{5BED39B9-E5E9-4E4A-B2F9-F5137F511BE2}" presName="connTx" presStyleLbl="parChTrans1D3" presStyleIdx="0" presStyleCnt="3"/>
      <dgm:spPr/>
      <dgm:t>
        <a:bodyPr/>
        <a:lstStyle/>
        <a:p>
          <a:endParaRPr lang="es-PY"/>
        </a:p>
      </dgm:t>
    </dgm:pt>
    <dgm:pt modelId="{BF86A079-E0BA-426B-9A3E-1AEF4D753DEE}" type="pres">
      <dgm:prSet presAssocID="{7CCF67C1-1470-4672-8A1C-5B5ECACF02B2}" presName="root2" presStyleCnt="0"/>
      <dgm:spPr/>
      <dgm:t>
        <a:bodyPr/>
        <a:lstStyle/>
        <a:p>
          <a:endParaRPr lang="es-PY"/>
        </a:p>
      </dgm:t>
    </dgm:pt>
    <dgm:pt modelId="{7274E4A6-EE07-46BE-9CF2-03F231239573}" type="pres">
      <dgm:prSet presAssocID="{7CCF67C1-1470-4672-8A1C-5B5ECACF02B2}" presName="LevelTwoTextNode" presStyleLbl="node3" presStyleIdx="0" presStyleCnt="3" custScaleX="208695" custScaleY="310767" custLinFactNeighborX="11998" custLinFactNeighborY="25273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94631B92-B977-40C0-B0AC-A051067121A5}" type="pres">
      <dgm:prSet presAssocID="{7CCF67C1-1470-4672-8A1C-5B5ECACF02B2}" presName="level3hierChild" presStyleCnt="0"/>
      <dgm:spPr/>
      <dgm:t>
        <a:bodyPr/>
        <a:lstStyle/>
        <a:p>
          <a:endParaRPr lang="es-PY"/>
        </a:p>
      </dgm:t>
    </dgm:pt>
    <dgm:pt modelId="{9D014D48-F717-4E39-974F-29C46442B4EE}" type="pres">
      <dgm:prSet presAssocID="{46354D57-9D65-4ECD-9E55-4B1C510D85C3}" presName="conn2-1" presStyleLbl="parChTrans1D4" presStyleIdx="0" presStyleCnt="2"/>
      <dgm:spPr/>
      <dgm:t>
        <a:bodyPr/>
        <a:lstStyle/>
        <a:p>
          <a:endParaRPr lang="es-PY"/>
        </a:p>
      </dgm:t>
    </dgm:pt>
    <dgm:pt modelId="{89F1FAAF-380A-4523-9F2C-2CCA1593DC7B}" type="pres">
      <dgm:prSet presAssocID="{46354D57-9D65-4ECD-9E55-4B1C510D85C3}" presName="connTx" presStyleLbl="parChTrans1D4" presStyleIdx="0" presStyleCnt="2"/>
      <dgm:spPr/>
      <dgm:t>
        <a:bodyPr/>
        <a:lstStyle/>
        <a:p>
          <a:endParaRPr lang="es-PY"/>
        </a:p>
      </dgm:t>
    </dgm:pt>
    <dgm:pt modelId="{5B9AFA76-D72B-48C2-8055-1287D0B12148}" type="pres">
      <dgm:prSet presAssocID="{611B11E0-C741-49A5-A8DC-46A5B184265E}" presName="root2" presStyleCnt="0"/>
      <dgm:spPr/>
      <dgm:t>
        <a:bodyPr/>
        <a:lstStyle/>
        <a:p>
          <a:endParaRPr lang="es-PY"/>
        </a:p>
      </dgm:t>
    </dgm:pt>
    <dgm:pt modelId="{832C490B-06B1-4094-8031-062CD6C8066B}" type="pres">
      <dgm:prSet presAssocID="{611B11E0-C741-49A5-A8DC-46A5B184265E}" presName="LevelTwoTextNode" presStyleLbl="node4" presStyleIdx="0" presStyleCnt="2" custScaleX="304138" custScaleY="441210" custLinFactNeighborX="-4175" custLinFactNeighborY="24412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4BE2B086-857F-4924-9D66-E6D40E9F01CB}" type="pres">
      <dgm:prSet presAssocID="{611B11E0-C741-49A5-A8DC-46A5B184265E}" presName="level3hierChild" presStyleCnt="0"/>
      <dgm:spPr/>
      <dgm:t>
        <a:bodyPr/>
        <a:lstStyle/>
        <a:p>
          <a:endParaRPr lang="es-PY"/>
        </a:p>
      </dgm:t>
    </dgm:pt>
    <dgm:pt modelId="{28F9052A-4078-4EFB-9F29-DED324CAE4F0}" type="pres">
      <dgm:prSet presAssocID="{7464F721-5465-49A9-B1B1-AAE450BEC2FA}" presName="conn2-1" presStyleLbl="parChTrans1D2" presStyleIdx="1" presStyleCnt="2"/>
      <dgm:spPr/>
      <dgm:t>
        <a:bodyPr/>
        <a:lstStyle/>
        <a:p>
          <a:endParaRPr lang="es-PY"/>
        </a:p>
      </dgm:t>
    </dgm:pt>
    <dgm:pt modelId="{0B0033BC-9779-4FAE-A121-CEA78F5652DA}" type="pres">
      <dgm:prSet presAssocID="{7464F721-5465-49A9-B1B1-AAE450BEC2FA}" presName="connTx" presStyleLbl="parChTrans1D2" presStyleIdx="1" presStyleCnt="2"/>
      <dgm:spPr/>
      <dgm:t>
        <a:bodyPr/>
        <a:lstStyle/>
        <a:p>
          <a:endParaRPr lang="es-PY"/>
        </a:p>
      </dgm:t>
    </dgm:pt>
    <dgm:pt modelId="{75C222C6-7CF7-41F4-A4B4-73B7F591B9B0}" type="pres">
      <dgm:prSet presAssocID="{E94CDFAD-B560-44A3-8488-B3FA3069C80D}" presName="root2" presStyleCnt="0"/>
      <dgm:spPr/>
      <dgm:t>
        <a:bodyPr/>
        <a:lstStyle/>
        <a:p>
          <a:endParaRPr lang="es-PY"/>
        </a:p>
      </dgm:t>
    </dgm:pt>
    <dgm:pt modelId="{669C8317-9304-417D-9D81-DB8AC4FDE5EC}" type="pres">
      <dgm:prSet presAssocID="{E94CDFAD-B560-44A3-8488-B3FA3069C80D}" presName="LevelTwoTextNode" presStyleLbl="node2" presStyleIdx="1" presStyleCnt="2" custScaleX="203108" custScaleY="435733" custLinFactNeighborX="11650" custLinFactNeighborY="-64007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20D7D0C5-2197-4E29-AB61-C118E9750AC0}" type="pres">
      <dgm:prSet presAssocID="{E94CDFAD-B560-44A3-8488-B3FA3069C80D}" presName="level3hierChild" presStyleCnt="0"/>
      <dgm:spPr/>
      <dgm:t>
        <a:bodyPr/>
        <a:lstStyle/>
        <a:p>
          <a:endParaRPr lang="es-PY"/>
        </a:p>
      </dgm:t>
    </dgm:pt>
    <dgm:pt modelId="{517A142D-2C31-4F3A-907E-40F74997C80D}" type="pres">
      <dgm:prSet presAssocID="{FD054164-8269-4CFF-A40D-40E4393137BF}" presName="conn2-1" presStyleLbl="parChTrans1D3" presStyleIdx="1" presStyleCnt="3"/>
      <dgm:spPr/>
      <dgm:t>
        <a:bodyPr/>
        <a:lstStyle/>
        <a:p>
          <a:endParaRPr lang="es-PY"/>
        </a:p>
      </dgm:t>
    </dgm:pt>
    <dgm:pt modelId="{66484BC9-5872-48C1-95ED-FEDC7F5C0C16}" type="pres">
      <dgm:prSet presAssocID="{FD054164-8269-4CFF-A40D-40E4393137BF}" presName="connTx" presStyleLbl="parChTrans1D3" presStyleIdx="1" presStyleCnt="3"/>
      <dgm:spPr/>
      <dgm:t>
        <a:bodyPr/>
        <a:lstStyle/>
        <a:p>
          <a:endParaRPr lang="es-PY"/>
        </a:p>
      </dgm:t>
    </dgm:pt>
    <dgm:pt modelId="{CDF1881B-CF01-4E99-9B5A-37FE6C991F32}" type="pres">
      <dgm:prSet presAssocID="{CB102898-581F-4628-B7DD-578839E979D9}" presName="root2" presStyleCnt="0"/>
      <dgm:spPr/>
      <dgm:t>
        <a:bodyPr/>
        <a:lstStyle/>
        <a:p>
          <a:endParaRPr lang="es-PY"/>
        </a:p>
      </dgm:t>
    </dgm:pt>
    <dgm:pt modelId="{B253C28C-3EA6-478D-88BD-9A426DE0A252}" type="pres">
      <dgm:prSet presAssocID="{CB102898-581F-4628-B7DD-578839E979D9}" presName="LevelTwoTextNode" presStyleLbl="node3" presStyleIdx="1" presStyleCnt="3" custScaleX="174791" custScaleY="230134" custLinFactNeighborX="32380" custLinFactNeighborY="-96969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9BE4B4D0-D109-4A4A-95A0-AD5528A45260}" type="pres">
      <dgm:prSet presAssocID="{CB102898-581F-4628-B7DD-578839E979D9}" presName="level3hierChild" presStyleCnt="0"/>
      <dgm:spPr/>
      <dgm:t>
        <a:bodyPr/>
        <a:lstStyle/>
        <a:p>
          <a:endParaRPr lang="es-PY"/>
        </a:p>
      </dgm:t>
    </dgm:pt>
    <dgm:pt modelId="{A18A87F7-7336-484D-8433-2118475A5781}" type="pres">
      <dgm:prSet presAssocID="{1B362B18-2674-48AB-A617-3518A08B42D1}" presName="conn2-1" presStyleLbl="parChTrans1D4" presStyleIdx="1" presStyleCnt="2"/>
      <dgm:spPr/>
      <dgm:t>
        <a:bodyPr/>
        <a:lstStyle/>
        <a:p>
          <a:endParaRPr lang="es-PY"/>
        </a:p>
      </dgm:t>
    </dgm:pt>
    <dgm:pt modelId="{A53A644B-EF0A-4247-AFEC-B7CFCE952E00}" type="pres">
      <dgm:prSet presAssocID="{1B362B18-2674-48AB-A617-3518A08B42D1}" presName="connTx" presStyleLbl="parChTrans1D4" presStyleIdx="1" presStyleCnt="2"/>
      <dgm:spPr/>
      <dgm:t>
        <a:bodyPr/>
        <a:lstStyle/>
        <a:p>
          <a:endParaRPr lang="es-PY"/>
        </a:p>
      </dgm:t>
    </dgm:pt>
    <dgm:pt modelId="{F5AA298F-53DF-4D8C-9F63-6783645186D4}" type="pres">
      <dgm:prSet presAssocID="{2BCD5008-64C4-40E5-95EA-F081077F6E1A}" presName="root2" presStyleCnt="0"/>
      <dgm:spPr/>
    </dgm:pt>
    <dgm:pt modelId="{FB06ACFC-A6B9-410D-8240-1CBF62340FC5}" type="pres">
      <dgm:prSet presAssocID="{2BCD5008-64C4-40E5-95EA-F081077F6E1A}" presName="LevelTwoTextNode" presStyleLbl="node4" presStyleIdx="1" presStyleCnt="2" custScaleX="317551" custScaleY="442895" custLinFactNeighborX="34032" custLinFactNeighborY="65806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4555B085-FC39-426C-B1E7-89FC073DC828}" type="pres">
      <dgm:prSet presAssocID="{2BCD5008-64C4-40E5-95EA-F081077F6E1A}" presName="level3hierChild" presStyleCnt="0"/>
      <dgm:spPr/>
    </dgm:pt>
    <dgm:pt modelId="{121AAF49-1180-41BF-AF4B-4D655823942D}" type="pres">
      <dgm:prSet presAssocID="{CFA4555B-D333-4D05-83BD-5845F17FA85B}" presName="conn2-1" presStyleLbl="parChTrans1D3" presStyleIdx="2" presStyleCnt="3"/>
      <dgm:spPr/>
      <dgm:t>
        <a:bodyPr/>
        <a:lstStyle/>
        <a:p>
          <a:endParaRPr lang="es-PY"/>
        </a:p>
      </dgm:t>
    </dgm:pt>
    <dgm:pt modelId="{467E5FE2-3B14-4A7B-AC03-4D6CBE28CB15}" type="pres">
      <dgm:prSet presAssocID="{CFA4555B-D333-4D05-83BD-5845F17FA85B}" presName="connTx" presStyleLbl="parChTrans1D3" presStyleIdx="2" presStyleCnt="3"/>
      <dgm:spPr/>
      <dgm:t>
        <a:bodyPr/>
        <a:lstStyle/>
        <a:p>
          <a:endParaRPr lang="es-PY"/>
        </a:p>
      </dgm:t>
    </dgm:pt>
    <dgm:pt modelId="{18F90892-8BAB-4007-9472-B1EAD575BE4C}" type="pres">
      <dgm:prSet presAssocID="{D47D4CDA-B2EE-46DC-9947-6620AB6013E7}" presName="root2" presStyleCnt="0"/>
      <dgm:spPr/>
      <dgm:t>
        <a:bodyPr/>
        <a:lstStyle/>
        <a:p>
          <a:endParaRPr lang="es-PY"/>
        </a:p>
      </dgm:t>
    </dgm:pt>
    <dgm:pt modelId="{43834D60-B392-4FD0-B877-AED976CEE5BE}" type="pres">
      <dgm:prSet presAssocID="{D47D4CDA-B2EE-46DC-9947-6620AB6013E7}" presName="LevelTwoTextNode" presStyleLbl="node3" presStyleIdx="2" presStyleCnt="3" custScaleX="171887" custScaleY="315130" custLinFactNeighborX="38226" custLinFactNeighborY="-32927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2669ACBB-AE3F-4522-A5E8-2C73B4A24037}" type="pres">
      <dgm:prSet presAssocID="{D47D4CDA-B2EE-46DC-9947-6620AB6013E7}" presName="level3hierChild" presStyleCnt="0"/>
      <dgm:spPr/>
      <dgm:t>
        <a:bodyPr/>
        <a:lstStyle/>
        <a:p>
          <a:endParaRPr lang="es-PY"/>
        </a:p>
      </dgm:t>
    </dgm:pt>
  </dgm:ptLst>
  <dgm:cxnLst>
    <dgm:cxn modelId="{AB46CB64-2E72-4CBC-8CA9-241DC2732617}" type="presOf" srcId="{7464F721-5465-49A9-B1B1-AAE450BEC2FA}" destId="{28F9052A-4078-4EFB-9F29-DED324CAE4F0}" srcOrd="0" destOrd="0" presId="urn:microsoft.com/office/officeart/2005/8/layout/hierarchy2"/>
    <dgm:cxn modelId="{2C57A026-D8ED-4B4F-B4C7-A5C7A5CD2C6B}" type="presOf" srcId="{46354D57-9D65-4ECD-9E55-4B1C510D85C3}" destId="{9D014D48-F717-4E39-974F-29C46442B4EE}" srcOrd="0" destOrd="0" presId="urn:microsoft.com/office/officeart/2005/8/layout/hierarchy2"/>
    <dgm:cxn modelId="{4736ECCD-29B4-4ABE-A30C-19B4E7AFA73F}" type="presOf" srcId="{611B11E0-C741-49A5-A8DC-46A5B184265E}" destId="{832C490B-06B1-4094-8031-062CD6C8066B}" srcOrd="0" destOrd="0" presId="urn:microsoft.com/office/officeart/2005/8/layout/hierarchy2"/>
    <dgm:cxn modelId="{DF51DC5A-860A-468C-81B9-591F50AC90CF}" type="presOf" srcId="{46354D57-9D65-4ECD-9E55-4B1C510D85C3}" destId="{89F1FAAF-380A-4523-9F2C-2CCA1593DC7B}" srcOrd="1" destOrd="0" presId="urn:microsoft.com/office/officeart/2005/8/layout/hierarchy2"/>
    <dgm:cxn modelId="{A267DCE3-CB29-4A77-8314-DC08899317EB}" type="presOf" srcId="{FD054164-8269-4CFF-A40D-40E4393137BF}" destId="{66484BC9-5872-48C1-95ED-FEDC7F5C0C16}" srcOrd="1" destOrd="0" presId="urn:microsoft.com/office/officeart/2005/8/layout/hierarchy2"/>
    <dgm:cxn modelId="{01BA7768-B5EF-4DC7-A3E3-FACEC25B0EC9}" type="presOf" srcId="{CDD6D24A-BC2F-4BB5-891D-0B5936DEA7F2}" destId="{A5F3D15F-DB1C-4EBF-9A7F-46DB2B4C1C2E}" srcOrd="0" destOrd="0" presId="urn:microsoft.com/office/officeart/2005/8/layout/hierarchy2"/>
    <dgm:cxn modelId="{DB6A73E2-D72B-4CA8-B484-E765D04F4212}" type="presOf" srcId="{15E6FF55-861B-44CB-B27B-3A331B2CF7A1}" destId="{36578FAF-AA89-409E-9981-791BD86BD294}" srcOrd="0" destOrd="0" presId="urn:microsoft.com/office/officeart/2005/8/layout/hierarchy2"/>
    <dgm:cxn modelId="{EEFBE06D-2318-43BA-BF21-B5579912BCDF}" type="presOf" srcId="{97812BCB-494D-4EB2-AD26-A1143874D8EA}" destId="{189E3126-57DA-498D-9BB4-4D9CB9479D47}" srcOrd="1" destOrd="0" presId="urn:microsoft.com/office/officeart/2005/8/layout/hierarchy2"/>
    <dgm:cxn modelId="{4D40AA2F-8145-4785-ACCB-90B4A5419812}" type="presOf" srcId="{1B362B18-2674-48AB-A617-3518A08B42D1}" destId="{A53A644B-EF0A-4247-AFEC-B7CFCE952E00}" srcOrd="1" destOrd="0" presId="urn:microsoft.com/office/officeart/2005/8/layout/hierarchy2"/>
    <dgm:cxn modelId="{14A10A97-B647-47FF-A8E7-14FACE2873F7}" type="presOf" srcId="{7464F721-5465-49A9-B1B1-AAE450BEC2FA}" destId="{0B0033BC-9779-4FAE-A121-CEA78F5652DA}" srcOrd="1" destOrd="0" presId="urn:microsoft.com/office/officeart/2005/8/layout/hierarchy2"/>
    <dgm:cxn modelId="{08A09774-B057-4418-A490-CBC1527BBD15}" type="presOf" srcId="{CB102898-581F-4628-B7DD-578839E979D9}" destId="{B253C28C-3EA6-478D-88BD-9A426DE0A252}" srcOrd="0" destOrd="0" presId="urn:microsoft.com/office/officeart/2005/8/layout/hierarchy2"/>
    <dgm:cxn modelId="{7DECC003-9AEF-4C6A-8133-1B921678976A}" type="presOf" srcId="{97812BCB-494D-4EB2-AD26-A1143874D8EA}" destId="{2F3843A8-FCA3-48D7-B23A-532CC31BD6A4}" srcOrd="0" destOrd="0" presId="urn:microsoft.com/office/officeart/2005/8/layout/hierarchy2"/>
    <dgm:cxn modelId="{CDAA9AF9-A7A6-461D-9DF7-9886B66B2F81}" srcId="{7CCF67C1-1470-4672-8A1C-5B5ECACF02B2}" destId="{611B11E0-C741-49A5-A8DC-46A5B184265E}" srcOrd="0" destOrd="0" parTransId="{46354D57-9D65-4ECD-9E55-4B1C510D85C3}" sibTransId="{8E782E36-E8EC-4815-9FDA-D86ABB765681}"/>
    <dgm:cxn modelId="{42464271-A11C-49AA-8D8D-08ED2A30BF32}" srcId="{CDD6D24A-BC2F-4BB5-891D-0B5936DEA7F2}" destId="{E94CDFAD-B560-44A3-8488-B3FA3069C80D}" srcOrd="1" destOrd="0" parTransId="{7464F721-5465-49A9-B1B1-AAE450BEC2FA}" sibTransId="{EAE270D5-0134-47DD-9350-D5F780A254CE}"/>
    <dgm:cxn modelId="{35478CAC-93B4-4868-902F-A35AE9C8B956}" srcId="{E94CDFAD-B560-44A3-8488-B3FA3069C80D}" destId="{CB102898-581F-4628-B7DD-578839E979D9}" srcOrd="0" destOrd="0" parTransId="{FD054164-8269-4CFF-A40D-40E4393137BF}" sibTransId="{9B088E1E-E0C6-4670-BA9F-6B655BA21818}"/>
    <dgm:cxn modelId="{129C729A-1880-43A7-863D-5C1132505C3E}" type="presOf" srcId="{FD054164-8269-4CFF-A40D-40E4393137BF}" destId="{517A142D-2C31-4F3A-907E-40F74997C80D}" srcOrd="0" destOrd="0" presId="urn:microsoft.com/office/officeart/2005/8/layout/hierarchy2"/>
    <dgm:cxn modelId="{D6F756EA-2F77-4F4A-9C21-4AD2BEAEFD44}" type="presOf" srcId="{AB5F9988-DDBC-4B5B-8305-51ADAD1204C3}" destId="{BBD4596E-9ED8-494B-BC69-85A5B02738BF}" srcOrd="0" destOrd="0" presId="urn:microsoft.com/office/officeart/2005/8/layout/hierarchy2"/>
    <dgm:cxn modelId="{056C32C1-C08D-46ED-9780-7B25CBD62C20}" srcId="{CDD6D24A-BC2F-4BB5-891D-0B5936DEA7F2}" destId="{AB5F9988-DDBC-4B5B-8305-51ADAD1204C3}" srcOrd="0" destOrd="0" parTransId="{97812BCB-494D-4EB2-AD26-A1143874D8EA}" sibTransId="{EE796162-3FBB-431C-AC0D-D22B103CF20B}"/>
    <dgm:cxn modelId="{7B5CB8CA-9055-4C2E-8F4F-635E374B859B}" srcId="{AB5F9988-DDBC-4B5B-8305-51ADAD1204C3}" destId="{7CCF67C1-1470-4672-8A1C-5B5ECACF02B2}" srcOrd="0" destOrd="0" parTransId="{5BED39B9-E5E9-4E4A-B2F9-F5137F511BE2}" sibTransId="{6EE559E0-8C8D-4CA7-9AF3-B3804B3F7D9C}"/>
    <dgm:cxn modelId="{52AF3A0B-BB9B-4E8A-98CF-596AB7758E37}" type="presOf" srcId="{5BED39B9-E5E9-4E4A-B2F9-F5137F511BE2}" destId="{B28C6F55-89FE-4CA3-923E-99AB63557F95}" srcOrd="1" destOrd="0" presId="urn:microsoft.com/office/officeart/2005/8/layout/hierarchy2"/>
    <dgm:cxn modelId="{7494CB34-A9BE-486D-8B58-C0C844073527}" srcId="{E94CDFAD-B560-44A3-8488-B3FA3069C80D}" destId="{D47D4CDA-B2EE-46DC-9947-6620AB6013E7}" srcOrd="1" destOrd="0" parTransId="{CFA4555B-D333-4D05-83BD-5845F17FA85B}" sibTransId="{CAEF04D6-F0ED-44F5-8663-888E6615A348}"/>
    <dgm:cxn modelId="{C94152DC-6429-4394-8AC9-518B93AD7BD5}" srcId="{CB102898-581F-4628-B7DD-578839E979D9}" destId="{2BCD5008-64C4-40E5-95EA-F081077F6E1A}" srcOrd="0" destOrd="0" parTransId="{1B362B18-2674-48AB-A617-3518A08B42D1}" sibTransId="{E5DC1B18-38D6-4D5F-B70E-EF01D26FB77D}"/>
    <dgm:cxn modelId="{7423235B-B896-4E0D-8C20-DB4FD91A0026}" srcId="{15E6FF55-861B-44CB-B27B-3A331B2CF7A1}" destId="{CDD6D24A-BC2F-4BB5-891D-0B5936DEA7F2}" srcOrd="0" destOrd="0" parTransId="{4B840797-1DA2-4121-8AE0-712C3DC11F34}" sibTransId="{5DBE30B7-B185-40D1-8F6E-95E4A92FA04B}"/>
    <dgm:cxn modelId="{FEF17010-B17C-45B0-97CF-9FC1B4FBFCD5}" type="presOf" srcId="{5BED39B9-E5E9-4E4A-B2F9-F5137F511BE2}" destId="{404E2FBA-D163-4C8B-A478-4BBF901F1E37}" srcOrd="0" destOrd="0" presId="urn:microsoft.com/office/officeart/2005/8/layout/hierarchy2"/>
    <dgm:cxn modelId="{600081E4-8F78-4C3E-92C9-E026C555D33F}" type="presOf" srcId="{CFA4555B-D333-4D05-83BD-5845F17FA85B}" destId="{467E5FE2-3B14-4A7B-AC03-4D6CBE28CB15}" srcOrd="1" destOrd="0" presId="urn:microsoft.com/office/officeart/2005/8/layout/hierarchy2"/>
    <dgm:cxn modelId="{45DAAC92-9077-425E-BFE9-419AED987B6A}" type="presOf" srcId="{2BCD5008-64C4-40E5-95EA-F081077F6E1A}" destId="{FB06ACFC-A6B9-410D-8240-1CBF62340FC5}" srcOrd="0" destOrd="0" presId="urn:microsoft.com/office/officeart/2005/8/layout/hierarchy2"/>
    <dgm:cxn modelId="{AB415EF5-E686-4D14-8F96-17D7D3963C48}" type="presOf" srcId="{D47D4CDA-B2EE-46DC-9947-6620AB6013E7}" destId="{43834D60-B392-4FD0-B877-AED976CEE5BE}" srcOrd="0" destOrd="0" presId="urn:microsoft.com/office/officeart/2005/8/layout/hierarchy2"/>
    <dgm:cxn modelId="{6DF2F8AC-AF83-455D-AF8A-0A6AEB648D93}" type="presOf" srcId="{7CCF67C1-1470-4672-8A1C-5B5ECACF02B2}" destId="{7274E4A6-EE07-46BE-9CF2-03F231239573}" srcOrd="0" destOrd="0" presId="urn:microsoft.com/office/officeart/2005/8/layout/hierarchy2"/>
    <dgm:cxn modelId="{8E894B32-91E7-4F88-B725-40D502B69782}" type="presOf" srcId="{CFA4555B-D333-4D05-83BD-5845F17FA85B}" destId="{121AAF49-1180-41BF-AF4B-4D655823942D}" srcOrd="0" destOrd="0" presId="urn:microsoft.com/office/officeart/2005/8/layout/hierarchy2"/>
    <dgm:cxn modelId="{A6F8CF68-0147-46E3-9890-A0A68DA3D4BD}" type="presOf" srcId="{1B362B18-2674-48AB-A617-3518A08B42D1}" destId="{A18A87F7-7336-484D-8433-2118475A5781}" srcOrd="0" destOrd="0" presId="urn:microsoft.com/office/officeart/2005/8/layout/hierarchy2"/>
    <dgm:cxn modelId="{49078E48-0A32-46A0-BE42-C8DF4B9E41F0}" type="presOf" srcId="{E94CDFAD-B560-44A3-8488-B3FA3069C80D}" destId="{669C8317-9304-417D-9D81-DB8AC4FDE5EC}" srcOrd="0" destOrd="0" presId="urn:microsoft.com/office/officeart/2005/8/layout/hierarchy2"/>
    <dgm:cxn modelId="{04546DED-A214-4253-A0DE-101E7A9B2A1B}" type="presParOf" srcId="{36578FAF-AA89-409E-9981-791BD86BD294}" destId="{1D645D64-F8B6-4573-982E-13024F6430C6}" srcOrd="0" destOrd="0" presId="urn:microsoft.com/office/officeart/2005/8/layout/hierarchy2"/>
    <dgm:cxn modelId="{71F26FF8-0282-40F2-9182-6819B24C8B43}" type="presParOf" srcId="{1D645D64-F8B6-4573-982E-13024F6430C6}" destId="{A5F3D15F-DB1C-4EBF-9A7F-46DB2B4C1C2E}" srcOrd="0" destOrd="0" presId="urn:microsoft.com/office/officeart/2005/8/layout/hierarchy2"/>
    <dgm:cxn modelId="{27E0B5CE-9833-4506-AC09-7BD7BD516A7F}" type="presParOf" srcId="{1D645D64-F8B6-4573-982E-13024F6430C6}" destId="{776C3E67-211A-4D16-A663-F29745CDD6AF}" srcOrd="1" destOrd="0" presId="urn:microsoft.com/office/officeart/2005/8/layout/hierarchy2"/>
    <dgm:cxn modelId="{DB0C5B06-6131-4FB0-90C9-15DCF4BD3C4E}" type="presParOf" srcId="{776C3E67-211A-4D16-A663-F29745CDD6AF}" destId="{2F3843A8-FCA3-48D7-B23A-532CC31BD6A4}" srcOrd="0" destOrd="0" presId="urn:microsoft.com/office/officeart/2005/8/layout/hierarchy2"/>
    <dgm:cxn modelId="{A2BA4452-7AAD-4CB2-9E4D-1CEE8605BA8C}" type="presParOf" srcId="{2F3843A8-FCA3-48D7-B23A-532CC31BD6A4}" destId="{189E3126-57DA-498D-9BB4-4D9CB9479D47}" srcOrd="0" destOrd="0" presId="urn:microsoft.com/office/officeart/2005/8/layout/hierarchy2"/>
    <dgm:cxn modelId="{6ADD1CB8-F3E8-4F5D-865C-CCDA64AFF313}" type="presParOf" srcId="{776C3E67-211A-4D16-A663-F29745CDD6AF}" destId="{035B554F-1B45-4D64-BB08-2DA92C3E70AF}" srcOrd="1" destOrd="0" presId="urn:microsoft.com/office/officeart/2005/8/layout/hierarchy2"/>
    <dgm:cxn modelId="{4FFFE083-F90C-4CA5-A084-C30E391234E5}" type="presParOf" srcId="{035B554F-1B45-4D64-BB08-2DA92C3E70AF}" destId="{BBD4596E-9ED8-494B-BC69-85A5B02738BF}" srcOrd="0" destOrd="0" presId="urn:microsoft.com/office/officeart/2005/8/layout/hierarchy2"/>
    <dgm:cxn modelId="{CBFE1695-C239-4F64-A8E2-EA1BA22B866D}" type="presParOf" srcId="{035B554F-1B45-4D64-BB08-2DA92C3E70AF}" destId="{4F149DFA-F6CB-46D0-9BAA-4AAEB8B19223}" srcOrd="1" destOrd="0" presId="urn:microsoft.com/office/officeart/2005/8/layout/hierarchy2"/>
    <dgm:cxn modelId="{8C84DB48-D87E-4A23-8A5A-0A20F2076628}" type="presParOf" srcId="{4F149DFA-F6CB-46D0-9BAA-4AAEB8B19223}" destId="{404E2FBA-D163-4C8B-A478-4BBF901F1E37}" srcOrd="0" destOrd="0" presId="urn:microsoft.com/office/officeart/2005/8/layout/hierarchy2"/>
    <dgm:cxn modelId="{376794F0-4B48-4BBC-A43A-3A23E5618BBD}" type="presParOf" srcId="{404E2FBA-D163-4C8B-A478-4BBF901F1E37}" destId="{B28C6F55-89FE-4CA3-923E-99AB63557F95}" srcOrd="0" destOrd="0" presId="urn:microsoft.com/office/officeart/2005/8/layout/hierarchy2"/>
    <dgm:cxn modelId="{DACA6DC1-02DA-4585-8A73-4F0A85607E33}" type="presParOf" srcId="{4F149DFA-F6CB-46D0-9BAA-4AAEB8B19223}" destId="{BF86A079-E0BA-426B-9A3E-1AEF4D753DEE}" srcOrd="1" destOrd="0" presId="urn:microsoft.com/office/officeart/2005/8/layout/hierarchy2"/>
    <dgm:cxn modelId="{DD7D9F72-3B4E-4C44-AF6F-6726E377B1B5}" type="presParOf" srcId="{BF86A079-E0BA-426B-9A3E-1AEF4D753DEE}" destId="{7274E4A6-EE07-46BE-9CF2-03F231239573}" srcOrd="0" destOrd="0" presId="urn:microsoft.com/office/officeart/2005/8/layout/hierarchy2"/>
    <dgm:cxn modelId="{FEB669A6-472F-459C-A576-452D1209236E}" type="presParOf" srcId="{BF86A079-E0BA-426B-9A3E-1AEF4D753DEE}" destId="{94631B92-B977-40C0-B0AC-A051067121A5}" srcOrd="1" destOrd="0" presId="urn:microsoft.com/office/officeart/2005/8/layout/hierarchy2"/>
    <dgm:cxn modelId="{9A4DAD02-FA84-43E8-ADE8-A135A1417200}" type="presParOf" srcId="{94631B92-B977-40C0-B0AC-A051067121A5}" destId="{9D014D48-F717-4E39-974F-29C46442B4EE}" srcOrd="0" destOrd="0" presId="urn:microsoft.com/office/officeart/2005/8/layout/hierarchy2"/>
    <dgm:cxn modelId="{62904EFF-6F89-423C-A910-0BAD173B3F1D}" type="presParOf" srcId="{9D014D48-F717-4E39-974F-29C46442B4EE}" destId="{89F1FAAF-380A-4523-9F2C-2CCA1593DC7B}" srcOrd="0" destOrd="0" presId="urn:microsoft.com/office/officeart/2005/8/layout/hierarchy2"/>
    <dgm:cxn modelId="{A1819C4C-64CD-4E2E-A5D3-D595D2B14230}" type="presParOf" srcId="{94631B92-B977-40C0-B0AC-A051067121A5}" destId="{5B9AFA76-D72B-48C2-8055-1287D0B12148}" srcOrd="1" destOrd="0" presId="urn:microsoft.com/office/officeart/2005/8/layout/hierarchy2"/>
    <dgm:cxn modelId="{0596F9A2-4012-404C-B715-21E9C24ACA38}" type="presParOf" srcId="{5B9AFA76-D72B-48C2-8055-1287D0B12148}" destId="{832C490B-06B1-4094-8031-062CD6C8066B}" srcOrd="0" destOrd="0" presId="urn:microsoft.com/office/officeart/2005/8/layout/hierarchy2"/>
    <dgm:cxn modelId="{C9F55E9C-D682-4A1F-9B97-AB4B7E38B012}" type="presParOf" srcId="{5B9AFA76-D72B-48C2-8055-1287D0B12148}" destId="{4BE2B086-857F-4924-9D66-E6D40E9F01CB}" srcOrd="1" destOrd="0" presId="urn:microsoft.com/office/officeart/2005/8/layout/hierarchy2"/>
    <dgm:cxn modelId="{5251B6B6-6BF1-4652-8552-D3CBB12B6AE9}" type="presParOf" srcId="{776C3E67-211A-4D16-A663-F29745CDD6AF}" destId="{28F9052A-4078-4EFB-9F29-DED324CAE4F0}" srcOrd="2" destOrd="0" presId="urn:microsoft.com/office/officeart/2005/8/layout/hierarchy2"/>
    <dgm:cxn modelId="{6EF328C5-E396-40AB-A4F4-8B4E76DC347B}" type="presParOf" srcId="{28F9052A-4078-4EFB-9F29-DED324CAE4F0}" destId="{0B0033BC-9779-4FAE-A121-CEA78F5652DA}" srcOrd="0" destOrd="0" presId="urn:microsoft.com/office/officeart/2005/8/layout/hierarchy2"/>
    <dgm:cxn modelId="{A9760126-BA97-46A1-AF34-175276EE349B}" type="presParOf" srcId="{776C3E67-211A-4D16-A663-F29745CDD6AF}" destId="{75C222C6-7CF7-41F4-A4B4-73B7F591B9B0}" srcOrd="3" destOrd="0" presId="urn:microsoft.com/office/officeart/2005/8/layout/hierarchy2"/>
    <dgm:cxn modelId="{0AD1C839-B719-4681-953A-A07E093E2374}" type="presParOf" srcId="{75C222C6-7CF7-41F4-A4B4-73B7F591B9B0}" destId="{669C8317-9304-417D-9D81-DB8AC4FDE5EC}" srcOrd="0" destOrd="0" presId="urn:microsoft.com/office/officeart/2005/8/layout/hierarchy2"/>
    <dgm:cxn modelId="{28580BF1-54BB-44D1-A229-F017450A93E7}" type="presParOf" srcId="{75C222C6-7CF7-41F4-A4B4-73B7F591B9B0}" destId="{20D7D0C5-2197-4E29-AB61-C118E9750AC0}" srcOrd="1" destOrd="0" presId="urn:microsoft.com/office/officeart/2005/8/layout/hierarchy2"/>
    <dgm:cxn modelId="{803CB8DE-EAED-4CB5-ACFD-8FC3600B8B21}" type="presParOf" srcId="{20D7D0C5-2197-4E29-AB61-C118E9750AC0}" destId="{517A142D-2C31-4F3A-907E-40F74997C80D}" srcOrd="0" destOrd="0" presId="urn:microsoft.com/office/officeart/2005/8/layout/hierarchy2"/>
    <dgm:cxn modelId="{283DD5AD-9268-4D85-885D-94CCFBE10846}" type="presParOf" srcId="{517A142D-2C31-4F3A-907E-40F74997C80D}" destId="{66484BC9-5872-48C1-95ED-FEDC7F5C0C16}" srcOrd="0" destOrd="0" presId="urn:microsoft.com/office/officeart/2005/8/layout/hierarchy2"/>
    <dgm:cxn modelId="{759DDBE4-1C39-473C-8F59-68C31873DCB2}" type="presParOf" srcId="{20D7D0C5-2197-4E29-AB61-C118E9750AC0}" destId="{CDF1881B-CF01-4E99-9B5A-37FE6C991F32}" srcOrd="1" destOrd="0" presId="urn:microsoft.com/office/officeart/2005/8/layout/hierarchy2"/>
    <dgm:cxn modelId="{1CE7CBD7-1C8F-4AE4-990C-DAC299CE892A}" type="presParOf" srcId="{CDF1881B-CF01-4E99-9B5A-37FE6C991F32}" destId="{B253C28C-3EA6-478D-88BD-9A426DE0A252}" srcOrd="0" destOrd="0" presId="urn:microsoft.com/office/officeart/2005/8/layout/hierarchy2"/>
    <dgm:cxn modelId="{CE728D2C-514D-4837-A44C-D690D56F1BD7}" type="presParOf" srcId="{CDF1881B-CF01-4E99-9B5A-37FE6C991F32}" destId="{9BE4B4D0-D109-4A4A-95A0-AD5528A45260}" srcOrd="1" destOrd="0" presId="urn:microsoft.com/office/officeart/2005/8/layout/hierarchy2"/>
    <dgm:cxn modelId="{6FFFE22A-173F-490A-B02B-0DF2E384D537}" type="presParOf" srcId="{9BE4B4D0-D109-4A4A-95A0-AD5528A45260}" destId="{A18A87F7-7336-484D-8433-2118475A5781}" srcOrd="0" destOrd="0" presId="urn:microsoft.com/office/officeart/2005/8/layout/hierarchy2"/>
    <dgm:cxn modelId="{4FC12E5F-30D6-4530-A386-C5B172AA6A99}" type="presParOf" srcId="{A18A87F7-7336-484D-8433-2118475A5781}" destId="{A53A644B-EF0A-4247-AFEC-B7CFCE952E00}" srcOrd="0" destOrd="0" presId="urn:microsoft.com/office/officeart/2005/8/layout/hierarchy2"/>
    <dgm:cxn modelId="{04928AD7-DA3A-4208-B63B-8007CD3FD3D5}" type="presParOf" srcId="{9BE4B4D0-D109-4A4A-95A0-AD5528A45260}" destId="{F5AA298F-53DF-4D8C-9F63-6783645186D4}" srcOrd="1" destOrd="0" presId="urn:microsoft.com/office/officeart/2005/8/layout/hierarchy2"/>
    <dgm:cxn modelId="{6C7B59F2-2B93-4F44-8AB0-C07941CDA53E}" type="presParOf" srcId="{F5AA298F-53DF-4D8C-9F63-6783645186D4}" destId="{FB06ACFC-A6B9-410D-8240-1CBF62340FC5}" srcOrd="0" destOrd="0" presId="urn:microsoft.com/office/officeart/2005/8/layout/hierarchy2"/>
    <dgm:cxn modelId="{DAB9E927-BB9B-4F59-AB42-557BE935E954}" type="presParOf" srcId="{F5AA298F-53DF-4D8C-9F63-6783645186D4}" destId="{4555B085-FC39-426C-B1E7-89FC073DC828}" srcOrd="1" destOrd="0" presId="urn:microsoft.com/office/officeart/2005/8/layout/hierarchy2"/>
    <dgm:cxn modelId="{75DF807E-B38B-4008-B41A-9046C0F656BC}" type="presParOf" srcId="{20D7D0C5-2197-4E29-AB61-C118E9750AC0}" destId="{121AAF49-1180-41BF-AF4B-4D655823942D}" srcOrd="2" destOrd="0" presId="urn:microsoft.com/office/officeart/2005/8/layout/hierarchy2"/>
    <dgm:cxn modelId="{F9C2A252-4B8F-4BB6-8452-BC218950755E}" type="presParOf" srcId="{121AAF49-1180-41BF-AF4B-4D655823942D}" destId="{467E5FE2-3B14-4A7B-AC03-4D6CBE28CB15}" srcOrd="0" destOrd="0" presId="urn:microsoft.com/office/officeart/2005/8/layout/hierarchy2"/>
    <dgm:cxn modelId="{52CA2186-083A-4E70-B649-41EA3AFCDC97}" type="presParOf" srcId="{20D7D0C5-2197-4E29-AB61-C118E9750AC0}" destId="{18F90892-8BAB-4007-9472-B1EAD575BE4C}" srcOrd="3" destOrd="0" presId="urn:microsoft.com/office/officeart/2005/8/layout/hierarchy2"/>
    <dgm:cxn modelId="{6E910711-9D5A-430E-991E-96C452905510}" type="presParOf" srcId="{18F90892-8BAB-4007-9472-B1EAD575BE4C}" destId="{43834D60-B392-4FD0-B877-AED976CEE5BE}" srcOrd="0" destOrd="0" presId="urn:microsoft.com/office/officeart/2005/8/layout/hierarchy2"/>
    <dgm:cxn modelId="{CA6FE35C-B46E-4B45-B53F-EC61E22681F9}" type="presParOf" srcId="{18F90892-8BAB-4007-9472-B1EAD575BE4C}" destId="{2669ACBB-AE3F-4522-A5E8-2C73B4A24037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66BB0-7739-4964-B92B-C8F68E6E2E4A}" type="doc">
      <dgm:prSet loTypeId="urn:microsoft.com/office/officeart/2005/8/layout/hProcess7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PY"/>
        </a:p>
      </dgm:t>
    </dgm:pt>
    <dgm:pt modelId="{EE4A3AB5-C340-4D97-8694-D1CADB7E0B36}">
      <dgm:prSet phldrT="[Texto]" phldr="1" custT="1"/>
      <dgm:spPr/>
      <dgm:t>
        <a:bodyPr/>
        <a:lstStyle/>
        <a:p>
          <a:endParaRPr lang="es-PY" sz="1800" b="1" dirty="0"/>
        </a:p>
      </dgm:t>
    </dgm:pt>
    <dgm:pt modelId="{747A8C03-B87E-4F49-A9BD-85D321F76C28}" type="parTrans" cxnId="{0DE41DE0-1644-4916-B342-34C6DAEA44F1}">
      <dgm:prSet/>
      <dgm:spPr/>
      <dgm:t>
        <a:bodyPr/>
        <a:lstStyle/>
        <a:p>
          <a:endParaRPr lang="es-PY" sz="1800" b="1"/>
        </a:p>
      </dgm:t>
    </dgm:pt>
    <dgm:pt modelId="{A885A03C-57E5-4980-A02F-2B8828E5C9BE}" type="sibTrans" cxnId="{0DE41DE0-1644-4916-B342-34C6DAEA44F1}">
      <dgm:prSet/>
      <dgm:spPr/>
      <dgm:t>
        <a:bodyPr/>
        <a:lstStyle/>
        <a:p>
          <a:endParaRPr lang="es-PY" sz="1800" b="1"/>
        </a:p>
      </dgm:t>
    </dgm:pt>
    <dgm:pt modelId="{380C39A1-7B87-4717-B9B4-EEEB719F5396}">
      <dgm:prSet phldrT="[Texto]" custT="1"/>
      <dgm:spPr/>
      <dgm:t>
        <a:bodyPr/>
        <a:lstStyle/>
        <a:p>
          <a:endParaRPr lang="es-PY" sz="1800" b="1" dirty="0" smtClean="0"/>
        </a:p>
        <a:p>
          <a:r>
            <a:rPr lang="es-PY" sz="1800" b="1" dirty="0" smtClean="0"/>
            <a:t>COLOCAR </a:t>
          </a:r>
          <a:r>
            <a:rPr lang="es-PY" sz="1800" b="1" dirty="0" smtClean="0"/>
            <a:t>A MAS DE </a:t>
          </a:r>
          <a:r>
            <a:rPr lang="es-PY" sz="1800" b="1" dirty="0" smtClean="0"/>
            <a:t>TRES AÑOS</a:t>
          </a:r>
          <a:endParaRPr lang="es-PY" sz="1800" b="1" dirty="0"/>
        </a:p>
      </dgm:t>
    </dgm:pt>
    <dgm:pt modelId="{F12FD451-6A56-4BAE-83C1-30FC0BD2172B}" type="parTrans" cxnId="{52ABE0FF-7062-4307-AF7E-C84D60FF708D}">
      <dgm:prSet/>
      <dgm:spPr/>
      <dgm:t>
        <a:bodyPr/>
        <a:lstStyle/>
        <a:p>
          <a:endParaRPr lang="es-PY" sz="1800" b="1"/>
        </a:p>
      </dgm:t>
    </dgm:pt>
    <dgm:pt modelId="{DC714E88-F54C-4A9D-A12A-2BD2FF19E260}" type="sibTrans" cxnId="{52ABE0FF-7062-4307-AF7E-C84D60FF708D}">
      <dgm:prSet/>
      <dgm:spPr/>
      <dgm:t>
        <a:bodyPr/>
        <a:lstStyle/>
        <a:p>
          <a:endParaRPr lang="es-PY" sz="1800" b="1"/>
        </a:p>
      </dgm:t>
    </dgm:pt>
    <dgm:pt modelId="{904E756E-60E0-42E9-984A-8ED9599D1D51}">
      <dgm:prSet phldrT="[Texto]" phldr="1" custT="1"/>
      <dgm:spPr/>
      <dgm:t>
        <a:bodyPr/>
        <a:lstStyle/>
        <a:p>
          <a:endParaRPr lang="es-PY" sz="1800" b="1" dirty="0"/>
        </a:p>
      </dgm:t>
    </dgm:pt>
    <dgm:pt modelId="{7F0F460C-A99F-4C7C-9B39-E8F7F7251CAA}" type="parTrans" cxnId="{755999C0-8652-44C0-AEDD-841D147C97E8}">
      <dgm:prSet/>
      <dgm:spPr/>
      <dgm:t>
        <a:bodyPr/>
        <a:lstStyle/>
        <a:p>
          <a:endParaRPr lang="es-PY" sz="1800" b="1"/>
        </a:p>
      </dgm:t>
    </dgm:pt>
    <dgm:pt modelId="{CFD7C425-1B03-4B52-B32E-E65A00820653}" type="sibTrans" cxnId="{755999C0-8652-44C0-AEDD-841D147C97E8}">
      <dgm:prSet/>
      <dgm:spPr/>
      <dgm:t>
        <a:bodyPr/>
        <a:lstStyle/>
        <a:p>
          <a:endParaRPr lang="es-PY" sz="1800" b="1"/>
        </a:p>
      </dgm:t>
    </dgm:pt>
    <dgm:pt modelId="{26335347-1B86-44D9-9061-5A46F28943C4}">
      <dgm:prSet phldrT="[Texto]" custT="1"/>
      <dgm:spPr/>
      <dgm:t>
        <a:bodyPr/>
        <a:lstStyle/>
        <a:p>
          <a:r>
            <a:rPr lang="es-PY" sz="1800" b="1" dirty="0" smtClean="0"/>
            <a:t>NO SUPERAR EL 15% DE LOS INGRESOS GRAVADOS</a:t>
          </a:r>
          <a:endParaRPr lang="es-PY" sz="1800" b="1" dirty="0"/>
        </a:p>
      </dgm:t>
    </dgm:pt>
    <dgm:pt modelId="{A6E25C2C-F7F5-4148-B853-C3753D803A47}" type="parTrans" cxnId="{2FAEA1ED-2DCE-4C7C-8886-EE349215B200}">
      <dgm:prSet/>
      <dgm:spPr/>
      <dgm:t>
        <a:bodyPr/>
        <a:lstStyle/>
        <a:p>
          <a:endParaRPr lang="es-PY" sz="1800" b="1"/>
        </a:p>
      </dgm:t>
    </dgm:pt>
    <dgm:pt modelId="{FB63567A-A081-46AC-95D0-027E6304C2AE}" type="sibTrans" cxnId="{2FAEA1ED-2DCE-4C7C-8886-EE349215B200}">
      <dgm:prSet/>
      <dgm:spPr/>
      <dgm:t>
        <a:bodyPr/>
        <a:lstStyle/>
        <a:p>
          <a:endParaRPr lang="es-PY" sz="1800" b="1"/>
        </a:p>
      </dgm:t>
    </dgm:pt>
    <dgm:pt modelId="{D61B4E2A-A02C-43F0-ACDC-E277557BAC49}">
      <dgm:prSet phldrT="[Texto]" phldr="1" custT="1"/>
      <dgm:spPr/>
      <dgm:t>
        <a:bodyPr/>
        <a:lstStyle/>
        <a:p>
          <a:endParaRPr lang="es-PY" sz="1800" b="1" dirty="0"/>
        </a:p>
      </dgm:t>
    </dgm:pt>
    <dgm:pt modelId="{5F688B47-0644-4C3D-BE8F-23BDEF54B83F}" type="parTrans" cxnId="{98378972-BB8F-4F61-AE73-FB24BEE8744C}">
      <dgm:prSet/>
      <dgm:spPr/>
      <dgm:t>
        <a:bodyPr/>
        <a:lstStyle/>
        <a:p>
          <a:endParaRPr lang="es-PY" sz="1800" b="1"/>
        </a:p>
      </dgm:t>
    </dgm:pt>
    <dgm:pt modelId="{1F4887AE-ABF3-440F-AE8C-772206353DC0}" type="sibTrans" cxnId="{98378972-BB8F-4F61-AE73-FB24BEE8744C}">
      <dgm:prSet/>
      <dgm:spPr/>
      <dgm:t>
        <a:bodyPr/>
        <a:lstStyle/>
        <a:p>
          <a:endParaRPr lang="es-PY" sz="1800" b="1"/>
        </a:p>
      </dgm:t>
    </dgm:pt>
    <dgm:pt modelId="{45DD825B-1146-466C-AC7E-BDACB4C16D7D}">
      <dgm:prSet phldrT="[Texto]" custT="1"/>
      <dgm:spPr/>
      <dgm:t>
        <a:bodyPr/>
        <a:lstStyle/>
        <a:p>
          <a:r>
            <a:rPr lang="es-PY" sz="1800" b="1" dirty="0" smtClean="0"/>
            <a:t>NO SER </a:t>
          </a:r>
          <a:r>
            <a:rPr lang="es-PY" sz="1800" b="1" dirty="0" smtClean="0"/>
            <a:t>APORTANTEDE SEGURO SOCIAL</a:t>
          </a:r>
          <a:endParaRPr lang="es-PY" sz="1800" b="1" dirty="0"/>
        </a:p>
      </dgm:t>
    </dgm:pt>
    <dgm:pt modelId="{E72DF853-F219-49DE-9802-DB3FD44BAE3D}" type="parTrans" cxnId="{2CBC8C12-1955-4D0F-B8ED-656403F71899}">
      <dgm:prSet/>
      <dgm:spPr/>
      <dgm:t>
        <a:bodyPr/>
        <a:lstStyle/>
        <a:p>
          <a:endParaRPr lang="es-PY" sz="1800" b="1"/>
        </a:p>
      </dgm:t>
    </dgm:pt>
    <dgm:pt modelId="{BCDA57D4-40ED-4C64-8BE8-3E53869D2C2F}" type="sibTrans" cxnId="{2CBC8C12-1955-4D0F-B8ED-656403F71899}">
      <dgm:prSet/>
      <dgm:spPr/>
      <dgm:t>
        <a:bodyPr/>
        <a:lstStyle/>
        <a:p>
          <a:endParaRPr lang="es-PY" sz="1800" b="1"/>
        </a:p>
      </dgm:t>
    </dgm:pt>
    <dgm:pt modelId="{61CAB0C2-7454-457A-82E0-816096E50E10}" type="pres">
      <dgm:prSet presAssocID="{69966BB0-7739-4964-B92B-C8F68E6E2E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B2D9759E-E19D-4D0A-A9E0-BDD5F0AFB334}" type="pres">
      <dgm:prSet presAssocID="{EE4A3AB5-C340-4D97-8694-D1CADB7E0B36}" presName="compositeNode" presStyleCnt="0">
        <dgm:presLayoutVars>
          <dgm:bulletEnabled val="1"/>
        </dgm:presLayoutVars>
      </dgm:prSet>
      <dgm:spPr/>
    </dgm:pt>
    <dgm:pt modelId="{DFB44064-3A13-41FB-8AED-42CAB7946330}" type="pres">
      <dgm:prSet presAssocID="{EE4A3AB5-C340-4D97-8694-D1CADB7E0B36}" presName="bgRect" presStyleLbl="node1" presStyleIdx="0" presStyleCnt="3"/>
      <dgm:spPr/>
      <dgm:t>
        <a:bodyPr/>
        <a:lstStyle/>
        <a:p>
          <a:endParaRPr lang="es-PY"/>
        </a:p>
      </dgm:t>
    </dgm:pt>
    <dgm:pt modelId="{3F9A75D6-D4B4-4076-8994-B9C5E4775C22}" type="pres">
      <dgm:prSet presAssocID="{EE4A3AB5-C340-4D97-8694-D1CADB7E0B3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8C2C9CA8-CD12-4706-B407-5576C16B10B2}" type="pres">
      <dgm:prSet presAssocID="{EE4A3AB5-C340-4D97-8694-D1CADB7E0B3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90EA537-E05A-43AE-8C04-7D01BC1387E1}" type="pres">
      <dgm:prSet presAssocID="{A885A03C-57E5-4980-A02F-2B8828E5C9BE}" presName="hSp" presStyleCnt="0"/>
      <dgm:spPr/>
    </dgm:pt>
    <dgm:pt modelId="{08DB94C4-C44F-4856-9DD2-B2F3DEC5E3E6}" type="pres">
      <dgm:prSet presAssocID="{A885A03C-57E5-4980-A02F-2B8828E5C9BE}" presName="vProcSp" presStyleCnt="0"/>
      <dgm:spPr/>
    </dgm:pt>
    <dgm:pt modelId="{E0ADA3E2-CF3C-4B55-AF77-B3EAE0298C20}" type="pres">
      <dgm:prSet presAssocID="{A885A03C-57E5-4980-A02F-2B8828E5C9BE}" presName="vSp1" presStyleCnt="0"/>
      <dgm:spPr/>
    </dgm:pt>
    <dgm:pt modelId="{2BC431A0-9BD8-4E99-9B07-E19F6F0D8596}" type="pres">
      <dgm:prSet presAssocID="{A885A03C-57E5-4980-A02F-2B8828E5C9BE}" presName="simulatedConn" presStyleLbl="solidFgAcc1" presStyleIdx="0" presStyleCnt="2"/>
      <dgm:spPr/>
    </dgm:pt>
    <dgm:pt modelId="{A8B055EC-211B-4D8C-96D6-D2DD85D3E921}" type="pres">
      <dgm:prSet presAssocID="{A885A03C-57E5-4980-A02F-2B8828E5C9BE}" presName="vSp2" presStyleCnt="0"/>
      <dgm:spPr/>
    </dgm:pt>
    <dgm:pt modelId="{380C5295-8C6E-469F-8A19-BA38030CD7CA}" type="pres">
      <dgm:prSet presAssocID="{A885A03C-57E5-4980-A02F-2B8828E5C9BE}" presName="sibTrans" presStyleCnt="0"/>
      <dgm:spPr/>
    </dgm:pt>
    <dgm:pt modelId="{BB815EF9-C01A-4E89-89EF-EA65F1290393}" type="pres">
      <dgm:prSet presAssocID="{904E756E-60E0-42E9-984A-8ED9599D1D51}" presName="compositeNode" presStyleCnt="0">
        <dgm:presLayoutVars>
          <dgm:bulletEnabled val="1"/>
        </dgm:presLayoutVars>
      </dgm:prSet>
      <dgm:spPr/>
    </dgm:pt>
    <dgm:pt modelId="{90B27FC8-B216-47A7-BCD3-B2B6FCDE4582}" type="pres">
      <dgm:prSet presAssocID="{904E756E-60E0-42E9-984A-8ED9599D1D51}" presName="bgRect" presStyleLbl="node1" presStyleIdx="1" presStyleCnt="3"/>
      <dgm:spPr/>
      <dgm:t>
        <a:bodyPr/>
        <a:lstStyle/>
        <a:p>
          <a:endParaRPr lang="es-PY"/>
        </a:p>
      </dgm:t>
    </dgm:pt>
    <dgm:pt modelId="{36459D59-349A-40FC-A9E3-01DE5AA30944}" type="pres">
      <dgm:prSet presAssocID="{904E756E-60E0-42E9-984A-8ED9599D1D5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DBBA8DA-1851-4019-9B5E-14C6B9448221}" type="pres">
      <dgm:prSet presAssocID="{904E756E-60E0-42E9-984A-8ED9599D1D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781FF07-6821-4FA2-A803-CF30FB71BA0C}" type="pres">
      <dgm:prSet presAssocID="{CFD7C425-1B03-4B52-B32E-E65A00820653}" presName="hSp" presStyleCnt="0"/>
      <dgm:spPr/>
    </dgm:pt>
    <dgm:pt modelId="{8A4EC891-1C3E-46EC-9FE4-D586FF588CB1}" type="pres">
      <dgm:prSet presAssocID="{CFD7C425-1B03-4B52-B32E-E65A00820653}" presName="vProcSp" presStyleCnt="0"/>
      <dgm:spPr/>
    </dgm:pt>
    <dgm:pt modelId="{BB335C83-0B25-4154-BE50-64AC5D272027}" type="pres">
      <dgm:prSet presAssocID="{CFD7C425-1B03-4B52-B32E-E65A00820653}" presName="vSp1" presStyleCnt="0"/>
      <dgm:spPr/>
    </dgm:pt>
    <dgm:pt modelId="{5E38049D-41A2-4536-B9E2-FA9D5E44602B}" type="pres">
      <dgm:prSet presAssocID="{CFD7C425-1B03-4B52-B32E-E65A00820653}" presName="simulatedConn" presStyleLbl="solidFgAcc1" presStyleIdx="1" presStyleCnt="2"/>
      <dgm:spPr/>
    </dgm:pt>
    <dgm:pt modelId="{C623E834-4169-440D-82BA-845B308A58D3}" type="pres">
      <dgm:prSet presAssocID="{CFD7C425-1B03-4B52-B32E-E65A00820653}" presName="vSp2" presStyleCnt="0"/>
      <dgm:spPr/>
    </dgm:pt>
    <dgm:pt modelId="{ECAE57F5-8E31-40B2-8933-269EC2150A96}" type="pres">
      <dgm:prSet presAssocID="{CFD7C425-1B03-4B52-B32E-E65A00820653}" presName="sibTrans" presStyleCnt="0"/>
      <dgm:spPr/>
    </dgm:pt>
    <dgm:pt modelId="{311B63F1-B755-4334-B2FA-781A8DCA5F20}" type="pres">
      <dgm:prSet presAssocID="{D61B4E2A-A02C-43F0-ACDC-E277557BAC49}" presName="compositeNode" presStyleCnt="0">
        <dgm:presLayoutVars>
          <dgm:bulletEnabled val="1"/>
        </dgm:presLayoutVars>
      </dgm:prSet>
      <dgm:spPr/>
    </dgm:pt>
    <dgm:pt modelId="{E681838D-72EA-4CDE-BFF0-C245530AA325}" type="pres">
      <dgm:prSet presAssocID="{D61B4E2A-A02C-43F0-ACDC-E277557BAC49}" presName="bgRect" presStyleLbl="node1" presStyleIdx="2" presStyleCnt="3"/>
      <dgm:spPr/>
      <dgm:t>
        <a:bodyPr/>
        <a:lstStyle/>
        <a:p>
          <a:endParaRPr lang="es-PY"/>
        </a:p>
      </dgm:t>
    </dgm:pt>
    <dgm:pt modelId="{0499F8A3-27EA-4647-BDE9-D9F373F08FEB}" type="pres">
      <dgm:prSet presAssocID="{D61B4E2A-A02C-43F0-ACDC-E277557BAC4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23FA430-0714-4931-8926-2969068A18EB}" type="pres">
      <dgm:prSet presAssocID="{D61B4E2A-A02C-43F0-ACDC-E277557BAC4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0BFD83D7-2F27-414F-A15C-47DA5B660AB8}" type="presOf" srcId="{380C39A1-7B87-4717-B9B4-EEEB719F5396}" destId="{8C2C9CA8-CD12-4706-B407-5576C16B10B2}" srcOrd="0" destOrd="0" presId="urn:microsoft.com/office/officeart/2005/8/layout/hProcess7"/>
    <dgm:cxn modelId="{98378972-BB8F-4F61-AE73-FB24BEE8744C}" srcId="{69966BB0-7739-4964-B92B-C8F68E6E2E4A}" destId="{D61B4E2A-A02C-43F0-ACDC-E277557BAC49}" srcOrd="2" destOrd="0" parTransId="{5F688B47-0644-4C3D-BE8F-23BDEF54B83F}" sibTransId="{1F4887AE-ABF3-440F-AE8C-772206353DC0}"/>
    <dgm:cxn modelId="{C8F0B77B-FE62-49B5-BA10-6786A6C7EF68}" type="presOf" srcId="{904E756E-60E0-42E9-984A-8ED9599D1D51}" destId="{36459D59-349A-40FC-A9E3-01DE5AA30944}" srcOrd="1" destOrd="0" presId="urn:microsoft.com/office/officeart/2005/8/layout/hProcess7"/>
    <dgm:cxn modelId="{35EF0415-CC29-4E49-BA4C-1C1DC341F6A3}" type="presOf" srcId="{D61B4E2A-A02C-43F0-ACDC-E277557BAC49}" destId="{0499F8A3-27EA-4647-BDE9-D9F373F08FEB}" srcOrd="1" destOrd="0" presId="urn:microsoft.com/office/officeart/2005/8/layout/hProcess7"/>
    <dgm:cxn modelId="{52ABE0FF-7062-4307-AF7E-C84D60FF708D}" srcId="{EE4A3AB5-C340-4D97-8694-D1CADB7E0B36}" destId="{380C39A1-7B87-4717-B9B4-EEEB719F5396}" srcOrd="0" destOrd="0" parTransId="{F12FD451-6A56-4BAE-83C1-30FC0BD2172B}" sibTransId="{DC714E88-F54C-4A9D-A12A-2BD2FF19E260}"/>
    <dgm:cxn modelId="{38FF4FE3-CE9C-49B5-91BF-11BCCB0F7C7F}" type="presOf" srcId="{D61B4E2A-A02C-43F0-ACDC-E277557BAC49}" destId="{E681838D-72EA-4CDE-BFF0-C245530AA325}" srcOrd="0" destOrd="0" presId="urn:microsoft.com/office/officeart/2005/8/layout/hProcess7"/>
    <dgm:cxn modelId="{2FAEA1ED-2DCE-4C7C-8886-EE349215B200}" srcId="{904E756E-60E0-42E9-984A-8ED9599D1D51}" destId="{26335347-1B86-44D9-9061-5A46F28943C4}" srcOrd="0" destOrd="0" parTransId="{A6E25C2C-F7F5-4148-B853-C3753D803A47}" sibTransId="{FB63567A-A081-46AC-95D0-027E6304C2AE}"/>
    <dgm:cxn modelId="{157D113E-C77D-41B8-BDA2-E0A2D091A71B}" type="presOf" srcId="{EE4A3AB5-C340-4D97-8694-D1CADB7E0B36}" destId="{DFB44064-3A13-41FB-8AED-42CAB7946330}" srcOrd="0" destOrd="0" presId="urn:microsoft.com/office/officeart/2005/8/layout/hProcess7"/>
    <dgm:cxn modelId="{FFFD2D1A-4289-421A-A68E-7F09B4B52867}" type="presOf" srcId="{EE4A3AB5-C340-4D97-8694-D1CADB7E0B36}" destId="{3F9A75D6-D4B4-4076-8994-B9C5E4775C22}" srcOrd="1" destOrd="0" presId="urn:microsoft.com/office/officeart/2005/8/layout/hProcess7"/>
    <dgm:cxn modelId="{B1F26388-EC71-436B-8ACA-D474F67913A0}" type="presOf" srcId="{69966BB0-7739-4964-B92B-C8F68E6E2E4A}" destId="{61CAB0C2-7454-457A-82E0-816096E50E10}" srcOrd="0" destOrd="0" presId="urn:microsoft.com/office/officeart/2005/8/layout/hProcess7"/>
    <dgm:cxn modelId="{755999C0-8652-44C0-AEDD-841D147C97E8}" srcId="{69966BB0-7739-4964-B92B-C8F68E6E2E4A}" destId="{904E756E-60E0-42E9-984A-8ED9599D1D51}" srcOrd="1" destOrd="0" parTransId="{7F0F460C-A99F-4C7C-9B39-E8F7F7251CAA}" sibTransId="{CFD7C425-1B03-4B52-B32E-E65A00820653}"/>
    <dgm:cxn modelId="{45C23DE9-1C40-4492-AB07-B64928607039}" type="presOf" srcId="{26335347-1B86-44D9-9061-5A46F28943C4}" destId="{BDBBA8DA-1851-4019-9B5E-14C6B9448221}" srcOrd="0" destOrd="0" presId="urn:microsoft.com/office/officeart/2005/8/layout/hProcess7"/>
    <dgm:cxn modelId="{43C74D51-2C63-4481-B586-9B231AA42E16}" type="presOf" srcId="{904E756E-60E0-42E9-984A-8ED9599D1D51}" destId="{90B27FC8-B216-47A7-BCD3-B2B6FCDE4582}" srcOrd="0" destOrd="0" presId="urn:microsoft.com/office/officeart/2005/8/layout/hProcess7"/>
    <dgm:cxn modelId="{2CBC8C12-1955-4D0F-B8ED-656403F71899}" srcId="{D61B4E2A-A02C-43F0-ACDC-E277557BAC49}" destId="{45DD825B-1146-466C-AC7E-BDACB4C16D7D}" srcOrd="0" destOrd="0" parTransId="{E72DF853-F219-49DE-9802-DB3FD44BAE3D}" sibTransId="{BCDA57D4-40ED-4C64-8BE8-3E53869D2C2F}"/>
    <dgm:cxn modelId="{0DE41DE0-1644-4916-B342-34C6DAEA44F1}" srcId="{69966BB0-7739-4964-B92B-C8F68E6E2E4A}" destId="{EE4A3AB5-C340-4D97-8694-D1CADB7E0B36}" srcOrd="0" destOrd="0" parTransId="{747A8C03-B87E-4F49-A9BD-85D321F76C28}" sibTransId="{A885A03C-57E5-4980-A02F-2B8828E5C9BE}"/>
    <dgm:cxn modelId="{163411FA-A5C2-4409-A4BC-C7160D032677}" type="presOf" srcId="{45DD825B-1146-466C-AC7E-BDACB4C16D7D}" destId="{B23FA430-0714-4931-8926-2969068A18EB}" srcOrd="0" destOrd="0" presId="urn:microsoft.com/office/officeart/2005/8/layout/hProcess7"/>
    <dgm:cxn modelId="{BD550101-FD29-40D4-A805-36F704746B7B}" type="presParOf" srcId="{61CAB0C2-7454-457A-82E0-816096E50E10}" destId="{B2D9759E-E19D-4D0A-A9E0-BDD5F0AFB334}" srcOrd="0" destOrd="0" presId="urn:microsoft.com/office/officeart/2005/8/layout/hProcess7"/>
    <dgm:cxn modelId="{C6ADCBE0-8534-40E7-B4CD-23B620D813A2}" type="presParOf" srcId="{B2D9759E-E19D-4D0A-A9E0-BDD5F0AFB334}" destId="{DFB44064-3A13-41FB-8AED-42CAB7946330}" srcOrd="0" destOrd="0" presId="urn:microsoft.com/office/officeart/2005/8/layout/hProcess7"/>
    <dgm:cxn modelId="{EA40C2D7-D17B-46FD-9E6E-ED30499D742F}" type="presParOf" srcId="{B2D9759E-E19D-4D0A-A9E0-BDD5F0AFB334}" destId="{3F9A75D6-D4B4-4076-8994-B9C5E4775C22}" srcOrd="1" destOrd="0" presId="urn:microsoft.com/office/officeart/2005/8/layout/hProcess7"/>
    <dgm:cxn modelId="{3E732494-D080-4C7F-8292-CD82871CA845}" type="presParOf" srcId="{B2D9759E-E19D-4D0A-A9E0-BDD5F0AFB334}" destId="{8C2C9CA8-CD12-4706-B407-5576C16B10B2}" srcOrd="2" destOrd="0" presId="urn:microsoft.com/office/officeart/2005/8/layout/hProcess7"/>
    <dgm:cxn modelId="{5C467D5C-ACEB-4DFE-A289-67BA7A94ABDC}" type="presParOf" srcId="{61CAB0C2-7454-457A-82E0-816096E50E10}" destId="{A90EA537-E05A-43AE-8C04-7D01BC1387E1}" srcOrd="1" destOrd="0" presId="urn:microsoft.com/office/officeart/2005/8/layout/hProcess7"/>
    <dgm:cxn modelId="{2BD57130-7C4C-46BE-8310-FAD379E4CD85}" type="presParOf" srcId="{61CAB0C2-7454-457A-82E0-816096E50E10}" destId="{08DB94C4-C44F-4856-9DD2-B2F3DEC5E3E6}" srcOrd="2" destOrd="0" presId="urn:microsoft.com/office/officeart/2005/8/layout/hProcess7"/>
    <dgm:cxn modelId="{05DF7F4A-FD1A-4713-9A6D-11358BE5D85C}" type="presParOf" srcId="{08DB94C4-C44F-4856-9DD2-B2F3DEC5E3E6}" destId="{E0ADA3E2-CF3C-4B55-AF77-B3EAE0298C20}" srcOrd="0" destOrd="0" presId="urn:microsoft.com/office/officeart/2005/8/layout/hProcess7"/>
    <dgm:cxn modelId="{9A330FE5-0351-4F2C-B5BE-D9CA15638FB2}" type="presParOf" srcId="{08DB94C4-C44F-4856-9DD2-B2F3DEC5E3E6}" destId="{2BC431A0-9BD8-4E99-9B07-E19F6F0D8596}" srcOrd="1" destOrd="0" presId="urn:microsoft.com/office/officeart/2005/8/layout/hProcess7"/>
    <dgm:cxn modelId="{0BECB491-39F5-40AA-8C4C-DD1ACC76AC26}" type="presParOf" srcId="{08DB94C4-C44F-4856-9DD2-B2F3DEC5E3E6}" destId="{A8B055EC-211B-4D8C-96D6-D2DD85D3E921}" srcOrd="2" destOrd="0" presId="urn:microsoft.com/office/officeart/2005/8/layout/hProcess7"/>
    <dgm:cxn modelId="{38459A69-0D86-4CD3-A002-E43229DF0AB0}" type="presParOf" srcId="{61CAB0C2-7454-457A-82E0-816096E50E10}" destId="{380C5295-8C6E-469F-8A19-BA38030CD7CA}" srcOrd="3" destOrd="0" presId="urn:microsoft.com/office/officeart/2005/8/layout/hProcess7"/>
    <dgm:cxn modelId="{B74CEA6F-5F3A-441C-932F-EE5E022AA4B7}" type="presParOf" srcId="{61CAB0C2-7454-457A-82E0-816096E50E10}" destId="{BB815EF9-C01A-4E89-89EF-EA65F1290393}" srcOrd="4" destOrd="0" presId="urn:microsoft.com/office/officeart/2005/8/layout/hProcess7"/>
    <dgm:cxn modelId="{958D0463-3147-47E0-AD49-2851B4C57A11}" type="presParOf" srcId="{BB815EF9-C01A-4E89-89EF-EA65F1290393}" destId="{90B27FC8-B216-47A7-BCD3-B2B6FCDE4582}" srcOrd="0" destOrd="0" presId="urn:microsoft.com/office/officeart/2005/8/layout/hProcess7"/>
    <dgm:cxn modelId="{D5FCF0B6-B4D7-47EA-9EA5-FE5EE6451674}" type="presParOf" srcId="{BB815EF9-C01A-4E89-89EF-EA65F1290393}" destId="{36459D59-349A-40FC-A9E3-01DE5AA30944}" srcOrd="1" destOrd="0" presId="urn:microsoft.com/office/officeart/2005/8/layout/hProcess7"/>
    <dgm:cxn modelId="{FA5BEE39-6A66-4963-BDE1-23D9C3EDBC07}" type="presParOf" srcId="{BB815EF9-C01A-4E89-89EF-EA65F1290393}" destId="{BDBBA8DA-1851-4019-9B5E-14C6B9448221}" srcOrd="2" destOrd="0" presId="urn:microsoft.com/office/officeart/2005/8/layout/hProcess7"/>
    <dgm:cxn modelId="{21B5E196-40DC-432B-986D-FFEE3AD88072}" type="presParOf" srcId="{61CAB0C2-7454-457A-82E0-816096E50E10}" destId="{3781FF07-6821-4FA2-A803-CF30FB71BA0C}" srcOrd="5" destOrd="0" presId="urn:microsoft.com/office/officeart/2005/8/layout/hProcess7"/>
    <dgm:cxn modelId="{B2AD9767-882C-4B3F-A1DD-D738700CE18A}" type="presParOf" srcId="{61CAB0C2-7454-457A-82E0-816096E50E10}" destId="{8A4EC891-1C3E-46EC-9FE4-D586FF588CB1}" srcOrd="6" destOrd="0" presId="urn:microsoft.com/office/officeart/2005/8/layout/hProcess7"/>
    <dgm:cxn modelId="{73326DE3-967F-422D-865E-85263CB0CFE3}" type="presParOf" srcId="{8A4EC891-1C3E-46EC-9FE4-D586FF588CB1}" destId="{BB335C83-0B25-4154-BE50-64AC5D272027}" srcOrd="0" destOrd="0" presId="urn:microsoft.com/office/officeart/2005/8/layout/hProcess7"/>
    <dgm:cxn modelId="{A965057F-DA7D-4B05-9874-2ED2A1B4CEB9}" type="presParOf" srcId="{8A4EC891-1C3E-46EC-9FE4-D586FF588CB1}" destId="{5E38049D-41A2-4536-B9E2-FA9D5E44602B}" srcOrd="1" destOrd="0" presId="urn:microsoft.com/office/officeart/2005/8/layout/hProcess7"/>
    <dgm:cxn modelId="{740D4C83-5B8E-424E-9139-407659C82211}" type="presParOf" srcId="{8A4EC891-1C3E-46EC-9FE4-D586FF588CB1}" destId="{C623E834-4169-440D-82BA-845B308A58D3}" srcOrd="2" destOrd="0" presId="urn:microsoft.com/office/officeart/2005/8/layout/hProcess7"/>
    <dgm:cxn modelId="{CBFB7613-1123-4FAA-9CC5-793726E692A5}" type="presParOf" srcId="{61CAB0C2-7454-457A-82E0-816096E50E10}" destId="{ECAE57F5-8E31-40B2-8933-269EC2150A96}" srcOrd="7" destOrd="0" presId="urn:microsoft.com/office/officeart/2005/8/layout/hProcess7"/>
    <dgm:cxn modelId="{27E67605-2B87-4E77-95AD-87E25FF9BB48}" type="presParOf" srcId="{61CAB0C2-7454-457A-82E0-816096E50E10}" destId="{311B63F1-B755-4334-B2FA-781A8DCA5F20}" srcOrd="8" destOrd="0" presId="urn:microsoft.com/office/officeart/2005/8/layout/hProcess7"/>
    <dgm:cxn modelId="{815AE7AE-51BF-4504-8FCC-12D80D3BE7ED}" type="presParOf" srcId="{311B63F1-B755-4334-B2FA-781A8DCA5F20}" destId="{E681838D-72EA-4CDE-BFF0-C245530AA325}" srcOrd="0" destOrd="0" presId="urn:microsoft.com/office/officeart/2005/8/layout/hProcess7"/>
    <dgm:cxn modelId="{A01B1D2B-80DD-4C50-8421-56F09CC5B254}" type="presParOf" srcId="{311B63F1-B755-4334-B2FA-781A8DCA5F20}" destId="{0499F8A3-27EA-4647-BDE9-D9F373F08FEB}" srcOrd="1" destOrd="0" presId="urn:microsoft.com/office/officeart/2005/8/layout/hProcess7"/>
    <dgm:cxn modelId="{1D1B7367-72A4-4740-BFE2-E6650563ECAE}" type="presParOf" srcId="{311B63F1-B755-4334-B2FA-781A8DCA5F20}" destId="{B23FA430-0714-4931-8926-2969068A18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D0612-AC4E-4320-B524-DD9227B9393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1A080749-41DA-4D74-AD83-031428D83611}">
      <dgm:prSet phldrT="[Texto]" custT="1"/>
      <dgm:spPr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s-PY" sz="2500" dirty="0" smtClean="0">
              <a:solidFill>
                <a:schemeClr val="tx1"/>
              </a:solidFill>
            </a:rPr>
            <a:t>Gastos e inversiones personales y de familiares a su cargo, admitidos como deducibles:</a:t>
          </a:r>
        </a:p>
        <a:p>
          <a:pPr marL="0" indent="2149475" algn="just"/>
          <a:r>
            <a:rPr lang="es-PY" sz="2500" dirty="0" smtClean="0">
              <a:solidFill>
                <a:schemeClr val="tx1"/>
              </a:solidFill>
            </a:rPr>
            <a:t>- Vivienda</a:t>
          </a:r>
        </a:p>
        <a:p>
          <a:pPr marL="0" indent="2149475" algn="just"/>
          <a:r>
            <a:rPr lang="es-PY" sz="2500" dirty="0" smtClean="0">
              <a:solidFill>
                <a:schemeClr val="tx1"/>
              </a:solidFill>
            </a:rPr>
            <a:t>- Educación </a:t>
          </a:r>
        </a:p>
        <a:p>
          <a:pPr marL="0" indent="2149475" algn="just"/>
          <a:r>
            <a:rPr lang="es-PY" sz="2500" dirty="0" smtClean="0">
              <a:solidFill>
                <a:schemeClr val="tx1"/>
              </a:solidFill>
            </a:rPr>
            <a:t>- Manutención</a:t>
          </a:r>
        </a:p>
        <a:p>
          <a:pPr marL="0" indent="2149475" algn="just"/>
          <a:r>
            <a:rPr lang="es-PY" sz="2500" dirty="0" smtClean="0">
              <a:solidFill>
                <a:schemeClr val="tx1"/>
              </a:solidFill>
            </a:rPr>
            <a:t>- Salud</a:t>
          </a:r>
        </a:p>
        <a:p>
          <a:pPr marL="0" indent="2149475" algn="just"/>
          <a:r>
            <a:rPr lang="es-PY" sz="2500" dirty="0" smtClean="0">
              <a:solidFill>
                <a:schemeClr val="tx1"/>
              </a:solidFill>
            </a:rPr>
            <a:t>- Esparcimiento (en el país)</a:t>
          </a:r>
        </a:p>
        <a:p>
          <a:pPr marL="0" indent="2149475" algn="just"/>
          <a:r>
            <a:rPr lang="es-PY" sz="2500" dirty="0" smtClean="0">
              <a:solidFill>
                <a:schemeClr val="tx1"/>
              </a:solidFill>
            </a:rPr>
            <a:t>- Vestimenta</a:t>
          </a:r>
          <a:endParaRPr lang="es-PY" sz="2500" dirty="0">
            <a:solidFill>
              <a:schemeClr val="tx1"/>
            </a:solidFill>
          </a:endParaRPr>
        </a:p>
      </dgm:t>
    </dgm:pt>
    <dgm:pt modelId="{1927561A-1A75-43BA-990C-70A0FBDF1A16}" type="parTrans" cxnId="{1785829B-C04F-477F-A005-5490BDF2E859}">
      <dgm:prSet/>
      <dgm:spPr/>
      <dgm:t>
        <a:bodyPr/>
        <a:lstStyle/>
        <a:p>
          <a:endParaRPr lang="es-PY"/>
        </a:p>
      </dgm:t>
    </dgm:pt>
    <dgm:pt modelId="{C5F8102B-C7DF-48DD-8556-5DB51682430E}" type="sibTrans" cxnId="{1785829B-C04F-477F-A005-5490BDF2E859}">
      <dgm:prSet/>
      <dgm:spPr/>
      <dgm:t>
        <a:bodyPr/>
        <a:lstStyle/>
        <a:p>
          <a:endParaRPr lang="es-PY"/>
        </a:p>
      </dgm:t>
    </dgm:pt>
    <dgm:pt modelId="{3621312D-88BB-4B24-9CEB-34B56DDB7D02}" type="pres">
      <dgm:prSet presAssocID="{CA8D0612-AC4E-4320-B524-DD9227B939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225CBBFA-2F32-40C0-B0B4-C7FD2B1D0854}" type="pres">
      <dgm:prSet presAssocID="{1A080749-41DA-4D74-AD83-031428D83611}" presName="node" presStyleLbl="node1" presStyleIdx="0" presStyleCnt="1" custScaleX="112900" custRadScaleRad="99745" custRadScaleInc="-76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1785829B-C04F-477F-A005-5490BDF2E859}" srcId="{CA8D0612-AC4E-4320-B524-DD9227B93937}" destId="{1A080749-41DA-4D74-AD83-031428D83611}" srcOrd="0" destOrd="0" parTransId="{1927561A-1A75-43BA-990C-70A0FBDF1A16}" sibTransId="{C5F8102B-C7DF-48DD-8556-5DB51682430E}"/>
    <dgm:cxn modelId="{97F89508-1692-42A5-8776-F1BE45EFBC3B}" type="presOf" srcId="{CA8D0612-AC4E-4320-B524-DD9227B93937}" destId="{3621312D-88BB-4B24-9CEB-34B56DDB7D02}" srcOrd="0" destOrd="0" presId="urn:microsoft.com/office/officeart/2005/8/layout/cycle6"/>
    <dgm:cxn modelId="{52B41521-7A7D-4057-96C1-496116ED8214}" type="presOf" srcId="{1A080749-41DA-4D74-AD83-031428D83611}" destId="{225CBBFA-2F32-40C0-B0B4-C7FD2B1D0854}" srcOrd="0" destOrd="0" presId="urn:microsoft.com/office/officeart/2005/8/layout/cycle6"/>
    <dgm:cxn modelId="{3D27A529-4944-4797-BDE0-A501561A77DC}" type="presParOf" srcId="{3621312D-88BB-4B24-9CEB-34B56DDB7D02}" destId="{225CBBFA-2F32-40C0-B0B4-C7FD2B1D0854}" srcOrd="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E6FF55-861B-44CB-B27B-3A331B2CF7A1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PY"/>
        </a:p>
      </dgm:t>
    </dgm:pt>
    <dgm:pt modelId="{2A944ED9-2283-4B13-89D0-0F3BC0D1946C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PY" sz="1800" b="1" dirty="0" smtClean="0">
              <a:solidFill>
                <a:schemeClr val="tx1"/>
              </a:solidFill>
            </a:rPr>
            <a:t>VENTA OCASIONAL DE INMUEBLES</a:t>
          </a:r>
          <a:endParaRPr lang="es-PY" sz="1800" b="1" dirty="0">
            <a:solidFill>
              <a:schemeClr val="tx1"/>
            </a:solidFill>
          </a:endParaRPr>
        </a:p>
      </dgm:t>
    </dgm:pt>
    <dgm:pt modelId="{AD9C0B6B-4B94-4053-8A84-AD64EF9518B6}" type="parTrans" cxnId="{3A76C447-73CB-46B0-9CA1-97C24209FB5E}">
      <dgm:prSet custT="1"/>
      <dgm:spPr/>
      <dgm:t>
        <a:bodyPr/>
        <a:lstStyle/>
        <a:p>
          <a:endParaRPr lang="es-PY" sz="900" b="1"/>
        </a:p>
      </dgm:t>
    </dgm:pt>
    <dgm:pt modelId="{83D92BF9-9BCF-477A-A8F8-4E8A7780B749}" type="sibTrans" cxnId="{3A76C447-73CB-46B0-9CA1-97C24209FB5E}">
      <dgm:prSet/>
      <dgm:spPr/>
      <dgm:t>
        <a:bodyPr/>
        <a:lstStyle/>
        <a:p>
          <a:endParaRPr lang="es-PY" sz="3200" b="1"/>
        </a:p>
      </dgm:t>
    </dgm:pt>
    <dgm:pt modelId="{BA0F2B3C-A506-4794-AD20-D4DEE4AD42E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PY" sz="1800" b="1" dirty="0" smtClean="0">
              <a:solidFill>
                <a:schemeClr val="tx1"/>
              </a:solidFill>
            </a:rPr>
            <a:t>CESIÓN DE DERECHOS</a:t>
          </a:r>
          <a:endParaRPr lang="es-PY" sz="1800" b="1" dirty="0">
            <a:solidFill>
              <a:schemeClr val="tx1"/>
            </a:solidFill>
          </a:endParaRPr>
        </a:p>
      </dgm:t>
    </dgm:pt>
    <dgm:pt modelId="{36E66710-D7E9-4C20-89F8-916FA33C34B8}" type="parTrans" cxnId="{1DB64A89-F2CD-4762-A64E-C392DE02A63C}">
      <dgm:prSet custT="1"/>
      <dgm:spPr/>
      <dgm:t>
        <a:bodyPr/>
        <a:lstStyle/>
        <a:p>
          <a:endParaRPr lang="es-PY" sz="900" b="1"/>
        </a:p>
      </dgm:t>
    </dgm:pt>
    <dgm:pt modelId="{3CACA39A-FAF4-44DF-A844-77906486F6C4}" type="sibTrans" cxnId="{1DB64A89-F2CD-4762-A64E-C392DE02A63C}">
      <dgm:prSet/>
      <dgm:spPr/>
      <dgm:t>
        <a:bodyPr/>
        <a:lstStyle/>
        <a:p>
          <a:endParaRPr lang="es-PY" sz="3200" b="1"/>
        </a:p>
      </dgm:t>
    </dgm:pt>
    <dgm:pt modelId="{11E939C9-FD2E-4B45-877F-480FAF575E0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PY" sz="1700" b="1" dirty="0" smtClean="0">
              <a:solidFill>
                <a:schemeClr val="tx1"/>
              </a:solidFill>
            </a:rPr>
            <a:t>VENTA DE TÍTULOS, ACCIONES  Y CUOTAS DE SOCIEDADES</a:t>
          </a:r>
          <a:endParaRPr lang="es-PY" sz="1700" b="1" dirty="0">
            <a:solidFill>
              <a:schemeClr val="tx1"/>
            </a:solidFill>
          </a:endParaRPr>
        </a:p>
      </dgm:t>
    </dgm:pt>
    <dgm:pt modelId="{2FA1988E-9CC4-4432-AE17-84E07785B930}" type="parTrans" cxnId="{7D48BC67-DBC9-4BE0-8E09-F088A7C5138C}">
      <dgm:prSet custT="1"/>
      <dgm:spPr/>
      <dgm:t>
        <a:bodyPr/>
        <a:lstStyle/>
        <a:p>
          <a:endParaRPr lang="es-PY" sz="900" b="1"/>
        </a:p>
      </dgm:t>
    </dgm:pt>
    <dgm:pt modelId="{D76F6CFF-7159-4973-A780-74C61D1F722D}" type="sibTrans" cxnId="{7D48BC67-DBC9-4BE0-8E09-F088A7C5138C}">
      <dgm:prSet/>
      <dgm:spPr/>
      <dgm:t>
        <a:bodyPr/>
        <a:lstStyle/>
        <a:p>
          <a:endParaRPr lang="es-PY" sz="3200" b="1"/>
        </a:p>
      </dgm:t>
    </dgm:pt>
    <dgm:pt modelId="{9C80CAC3-1101-42D9-9DD3-B5701F191BA6}">
      <dgm:prSet custT="1"/>
      <dgm:spPr>
        <a:solidFill>
          <a:srgbClr val="CCFFCC"/>
        </a:solidFill>
      </dgm:spPr>
      <dgm:t>
        <a:bodyPr/>
        <a:lstStyle/>
        <a:p>
          <a:r>
            <a:rPr lang="es-PY" sz="1700" b="1" dirty="0" smtClean="0">
              <a:solidFill>
                <a:schemeClr val="tx1"/>
              </a:solidFill>
            </a:rPr>
            <a:t>VALOR DE LA VENTA </a:t>
          </a:r>
          <a:r>
            <a:rPr lang="es-PY" sz="1700" b="1" u="sng" dirty="0" smtClean="0">
              <a:solidFill>
                <a:schemeClr val="tx1"/>
              </a:solidFill>
            </a:rPr>
            <a:t>MENOS</a:t>
          </a:r>
          <a:r>
            <a:rPr lang="es-PY" sz="1700" b="1" dirty="0" smtClean="0">
              <a:solidFill>
                <a:schemeClr val="tx1"/>
              </a:solidFill>
            </a:rPr>
            <a:t> VALOR DE LA COMPRA O </a:t>
          </a:r>
          <a:r>
            <a:rPr lang="es-PY" sz="1700" b="1" dirty="0" smtClean="0">
              <a:solidFill>
                <a:schemeClr val="tx1"/>
              </a:solidFill>
            </a:rPr>
            <a:t>EL 30% DE LA VENTA</a:t>
          </a:r>
        </a:p>
        <a:p>
          <a:r>
            <a:rPr lang="es-PY" sz="1700" b="1" dirty="0" smtClean="0">
              <a:solidFill>
                <a:schemeClr val="tx1"/>
              </a:solidFill>
            </a:rPr>
            <a:t> (EL QUE RESULTE MENOR)</a:t>
          </a:r>
          <a:endParaRPr lang="es-PY" sz="1700" b="1" dirty="0">
            <a:solidFill>
              <a:schemeClr val="tx1"/>
            </a:solidFill>
          </a:endParaRPr>
        </a:p>
      </dgm:t>
    </dgm:pt>
    <dgm:pt modelId="{AE2F94FF-F883-46D8-AE6C-51DB3CE46938}" type="parTrans" cxnId="{998DBC16-5D05-460A-996A-708F189976C6}">
      <dgm:prSet custT="1"/>
      <dgm:spPr>
        <a:ln>
          <a:solidFill>
            <a:schemeClr val="accent5"/>
          </a:solidFill>
        </a:ln>
      </dgm:spPr>
      <dgm:t>
        <a:bodyPr/>
        <a:lstStyle/>
        <a:p>
          <a:endParaRPr lang="es-PY" sz="900" b="1"/>
        </a:p>
      </dgm:t>
    </dgm:pt>
    <dgm:pt modelId="{0E6E901C-BE20-449D-BE15-422FF8E33804}" type="sibTrans" cxnId="{998DBC16-5D05-460A-996A-708F189976C6}">
      <dgm:prSet/>
      <dgm:spPr/>
      <dgm:t>
        <a:bodyPr/>
        <a:lstStyle/>
        <a:p>
          <a:endParaRPr lang="es-PY" sz="3200" b="1"/>
        </a:p>
      </dgm:t>
    </dgm:pt>
    <dgm:pt modelId="{E94CDFAD-B560-44A3-8488-B3FA3069C80D}">
      <dgm:prSet phldrT="[Texto]" custT="1"/>
      <dgm:spPr>
        <a:solidFill>
          <a:srgbClr val="F68F00"/>
        </a:solidFill>
      </dgm:spPr>
      <dgm:t>
        <a:bodyPr/>
        <a:lstStyle/>
        <a:p>
          <a:r>
            <a:rPr lang="es-PY" sz="1700" b="1" dirty="0" smtClean="0">
              <a:solidFill>
                <a:schemeClr val="tx1"/>
              </a:solidFill>
            </a:rPr>
            <a:t>EL IRP SE LIQUIDA POR: </a:t>
          </a:r>
          <a:endParaRPr lang="es-PY" sz="1700" b="1" dirty="0">
            <a:solidFill>
              <a:schemeClr val="tx1"/>
            </a:solidFill>
          </a:endParaRPr>
        </a:p>
      </dgm:t>
    </dgm:pt>
    <dgm:pt modelId="{EAE270D5-0134-47DD-9350-D5F780A254CE}" type="sibTrans" cxnId="{42464271-A11C-49AA-8D8D-08ED2A30BF32}">
      <dgm:prSet/>
      <dgm:spPr/>
      <dgm:t>
        <a:bodyPr/>
        <a:lstStyle/>
        <a:p>
          <a:endParaRPr lang="es-PY" sz="3200" b="1"/>
        </a:p>
      </dgm:t>
    </dgm:pt>
    <dgm:pt modelId="{7464F721-5465-49A9-B1B1-AAE450BEC2FA}" type="parTrans" cxnId="{42464271-A11C-49AA-8D8D-08ED2A30BF32}">
      <dgm:prSet custT="1"/>
      <dgm:spPr>
        <a:ln>
          <a:noFill/>
        </a:ln>
      </dgm:spPr>
      <dgm:t>
        <a:bodyPr/>
        <a:lstStyle/>
        <a:p>
          <a:endParaRPr lang="es-PY" sz="900" b="1"/>
        </a:p>
      </dgm:t>
    </dgm:pt>
    <dgm:pt modelId="{36578FAF-AA89-409E-9981-791BD86BD294}" type="pres">
      <dgm:prSet presAssocID="{15E6FF55-861B-44CB-B27B-3A331B2CF7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E284ED8D-930B-4B99-BD79-FF9BCB8A39BA}" type="pres">
      <dgm:prSet presAssocID="{E94CDFAD-B560-44A3-8488-B3FA3069C80D}" presName="root1" presStyleCnt="0"/>
      <dgm:spPr/>
    </dgm:pt>
    <dgm:pt modelId="{3054098C-0C1B-4757-A5C4-5FFFA5B6C758}" type="pres">
      <dgm:prSet presAssocID="{E94CDFAD-B560-44A3-8488-B3FA3069C8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B849EB-F375-4FAB-93D1-2651100C2A88}" type="pres">
      <dgm:prSet presAssocID="{E94CDFAD-B560-44A3-8488-B3FA3069C80D}" presName="level2hierChild" presStyleCnt="0"/>
      <dgm:spPr/>
    </dgm:pt>
    <dgm:pt modelId="{66E30013-CA7A-4671-A6AF-239BB906DC56}" type="pres">
      <dgm:prSet presAssocID="{AD9C0B6B-4B94-4053-8A84-AD64EF9518B6}" presName="conn2-1" presStyleLbl="parChTrans1D2" presStyleIdx="0" presStyleCnt="3"/>
      <dgm:spPr/>
      <dgm:t>
        <a:bodyPr/>
        <a:lstStyle/>
        <a:p>
          <a:endParaRPr lang="es-PY"/>
        </a:p>
      </dgm:t>
    </dgm:pt>
    <dgm:pt modelId="{F8629287-A3FC-4A29-A132-B8DDCAAA07C4}" type="pres">
      <dgm:prSet presAssocID="{AD9C0B6B-4B94-4053-8A84-AD64EF9518B6}" presName="connTx" presStyleLbl="parChTrans1D2" presStyleIdx="0" presStyleCnt="3"/>
      <dgm:spPr/>
      <dgm:t>
        <a:bodyPr/>
        <a:lstStyle/>
        <a:p>
          <a:endParaRPr lang="es-PY"/>
        </a:p>
      </dgm:t>
    </dgm:pt>
    <dgm:pt modelId="{7A35F795-18CA-46F7-8EA8-662DD51B574C}" type="pres">
      <dgm:prSet presAssocID="{2A944ED9-2283-4B13-89D0-0F3BC0D1946C}" presName="root2" presStyleCnt="0"/>
      <dgm:spPr/>
      <dgm:t>
        <a:bodyPr/>
        <a:lstStyle/>
        <a:p>
          <a:endParaRPr lang="es-PY"/>
        </a:p>
      </dgm:t>
    </dgm:pt>
    <dgm:pt modelId="{79A372EA-E2DD-49CE-9D03-C00C620B222A}" type="pres">
      <dgm:prSet presAssocID="{2A944ED9-2283-4B13-89D0-0F3BC0D1946C}" presName="LevelTwoTextNode" presStyleLbl="node2" presStyleIdx="0" presStyleCnt="3" custScaleX="154382" custScaleY="88218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F13BFC07-247A-4999-9F21-5E4218E27B4A}" type="pres">
      <dgm:prSet presAssocID="{2A944ED9-2283-4B13-89D0-0F3BC0D1946C}" presName="level3hierChild" presStyleCnt="0"/>
      <dgm:spPr/>
      <dgm:t>
        <a:bodyPr/>
        <a:lstStyle/>
        <a:p>
          <a:endParaRPr lang="es-PY"/>
        </a:p>
      </dgm:t>
    </dgm:pt>
    <dgm:pt modelId="{6E30C88B-1E16-41E7-8C57-623AADB54957}" type="pres">
      <dgm:prSet presAssocID="{36E66710-D7E9-4C20-89F8-916FA33C34B8}" presName="conn2-1" presStyleLbl="parChTrans1D2" presStyleIdx="1" presStyleCnt="3"/>
      <dgm:spPr/>
      <dgm:t>
        <a:bodyPr/>
        <a:lstStyle/>
        <a:p>
          <a:endParaRPr lang="es-PY"/>
        </a:p>
      </dgm:t>
    </dgm:pt>
    <dgm:pt modelId="{0AB9883E-007D-4AF8-920E-9DF04E840AE1}" type="pres">
      <dgm:prSet presAssocID="{36E66710-D7E9-4C20-89F8-916FA33C34B8}" presName="connTx" presStyleLbl="parChTrans1D2" presStyleIdx="1" presStyleCnt="3"/>
      <dgm:spPr/>
      <dgm:t>
        <a:bodyPr/>
        <a:lstStyle/>
        <a:p>
          <a:endParaRPr lang="es-PY"/>
        </a:p>
      </dgm:t>
    </dgm:pt>
    <dgm:pt modelId="{F4C01F81-06ED-43D7-B7FD-B8D864BB7B1D}" type="pres">
      <dgm:prSet presAssocID="{BA0F2B3C-A506-4794-AD20-D4DEE4AD42EF}" presName="root2" presStyleCnt="0"/>
      <dgm:spPr/>
      <dgm:t>
        <a:bodyPr/>
        <a:lstStyle/>
        <a:p>
          <a:endParaRPr lang="es-PY"/>
        </a:p>
      </dgm:t>
    </dgm:pt>
    <dgm:pt modelId="{CDECC2AC-3A65-452C-AC22-731517C9EF9A}" type="pres">
      <dgm:prSet presAssocID="{BA0F2B3C-A506-4794-AD20-D4DEE4AD42EF}" presName="LevelTwoTextNode" presStyleLbl="node2" presStyleIdx="1" presStyleCnt="3" custScaleX="156734" custScaleY="89563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C2B1FABD-E011-4DAC-9BDF-70A1D7000F52}" type="pres">
      <dgm:prSet presAssocID="{BA0F2B3C-A506-4794-AD20-D4DEE4AD42EF}" presName="level3hierChild" presStyleCnt="0"/>
      <dgm:spPr/>
      <dgm:t>
        <a:bodyPr/>
        <a:lstStyle/>
        <a:p>
          <a:endParaRPr lang="es-PY"/>
        </a:p>
      </dgm:t>
    </dgm:pt>
    <dgm:pt modelId="{60B7B376-DF52-4599-B665-637E4A056F73}" type="pres">
      <dgm:prSet presAssocID="{AE2F94FF-F883-46D8-AE6C-51DB3CE46938}" presName="conn2-1" presStyleLbl="parChTrans1D3" presStyleIdx="0" presStyleCnt="1"/>
      <dgm:spPr/>
      <dgm:t>
        <a:bodyPr/>
        <a:lstStyle/>
        <a:p>
          <a:endParaRPr lang="es-PY"/>
        </a:p>
      </dgm:t>
    </dgm:pt>
    <dgm:pt modelId="{CF8DCB94-EBB4-4923-AF3E-81205F007A49}" type="pres">
      <dgm:prSet presAssocID="{AE2F94FF-F883-46D8-AE6C-51DB3CE46938}" presName="connTx" presStyleLbl="parChTrans1D3" presStyleIdx="0" presStyleCnt="1"/>
      <dgm:spPr/>
      <dgm:t>
        <a:bodyPr/>
        <a:lstStyle/>
        <a:p>
          <a:endParaRPr lang="es-PY"/>
        </a:p>
      </dgm:t>
    </dgm:pt>
    <dgm:pt modelId="{30745919-7793-40B4-979A-8F91616EE784}" type="pres">
      <dgm:prSet presAssocID="{9C80CAC3-1101-42D9-9DD3-B5701F191BA6}" presName="root2" presStyleCnt="0"/>
      <dgm:spPr/>
      <dgm:t>
        <a:bodyPr/>
        <a:lstStyle/>
        <a:p>
          <a:endParaRPr lang="es-PY"/>
        </a:p>
      </dgm:t>
    </dgm:pt>
    <dgm:pt modelId="{53AB44CD-9528-44F5-8BDA-29B7EFEF8174}" type="pres">
      <dgm:prSet presAssocID="{9C80CAC3-1101-42D9-9DD3-B5701F191BA6}" presName="LevelTwoTextNode" presStyleLbl="node3" presStyleIdx="0" presStyleCnt="1" custScaleX="151052" custScaleY="221356" custLinFactNeighborX="467" custLinFactNeighborY="-2634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817C9571-BD64-463E-973E-3FABDD28B5F7}" type="pres">
      <dgm:prSet presAssocID="{9C80CAC3-1101-42D9-9DD3-B5701F191BA6}" presName="level3hierChild" presStyleCnt="0"/>
      <dgm:spPr/>
      <dgm:t>
        <a:bodyPr/>
        <a:lstStyle/>
        <a:p>
          <a:endParaRPr lang="es-PY"/>
        </a:p>
      </dgm:t>
    </dgm:pt>
    <dgm:pt modelId="{6D5D572E-6647-45F7-B027-4C08C8362F7D}" type="pres">
      <dgm:prSet presAssocID="{2FA1988E-9CC4-4432-AE17-84E07785B930}" presName="conn2-1" presStyleLbl="parChTrans1D2" presStyleIdx="2" presStyleCnt="3"/>
      <dgm:spPr/>
      <dgm:t>
        <a:bodyPr/>
        <a:lstStyle/>
        <a:p>
          <a:endParaRPr lang="es-PY"/>
        </a:p>
      </dgm:t>
    </dgm:pt>
    <dgm:pt modelId="{D7EF839E-D861-46C0-846C-9ABC12AFBE4E}" type="pres">
      <dgm:prSet presAssocID="{2FA1988E-9CC4-4432-AE17-84E07785B930}" presName="connTx" presStyleLbl="parChTrans1D2" presStyleIdx="2" presStyleCnt="3"/>
      <dgm:spPr/>
      <dgm:t>
        <a:bodyPr/>
        <a:lstStyle/>
        <a:p>
          <a:endParaRPr lang="es-PY"/>
        </a:p>
      </dgm:t>
    </dgm:pt>
    <dgm:pt modelId="{A872A952-D80E-420B-821E-82333A281ECF}" type="pres">
      <dgm:prSet presAssocID="{11E939C9-FD2E-4B45-877F-480FAF575E0B}" presName="root2" presStyleCnt="0"/>
      <dgm:spPr/>
      <dgm:t>
        <a:bodyPr/>
        <a:lstStyle/>
        <a:p>
          <a:endParaRPr lang="es-PY"/>
        </a:p>
      </dgm:t>
    </dgm:pt>
    <dgm:pt modelId="{B48FF652-0366-4219-8F10-925759F74D44}" type="pres">
      <dgm:prSet presAssocID="{11E939C9-FD2E-4B45-877F-480FAF575E0B}" presName="LevelTwoTextNode" presStyleLbl="node2" presStyleIdx="2" presStyleCnt="3" custScaleX="151818" custScaleY="97373">
        <dgm:presLayoutVars>
          <dgm:chPref val="3"/>
        </dgm:presLayoutVars>
      </dgm:prSet>
      <dgm:spPr/>
      <dgm:t>
        <a:bodyPr/>
        <a:lstStyle/>
        <a:p>
          <a:endParaRPr lang="es-PY"/>
        </a:p>
      </dgm:t>
    </dgm:pt>
    <dgm:pt modelId="{54D43CDB-5427-4B42-9179-7EEDFE93DFE9}" type="pres">
      <dgm:prSet presAssocID="{11E939C9-FD2E-4B45-877F-480FAF575E0B}" presName="level3hierChild" presStyleCnt="0"/>
      <dgm:spPr/>
      <dgm:t>
        <a:bodyPr/>
        <a:lstStyle/>
        <a:p>
          <a:endParaRPr lang="es-PY"/>
        </a:p>
      </dgm:t>
    </dgm:pt>
  </dgm:ptLst>
  <dgm:cxnLst>
    <dgm:cxn modelId="{95D88D80-1F85-4D03-A7D7-2858B1A76E07}" type="presOf" srcId="{AE2F94FF-F883-46D8-AE6C-51DB3CE46938}" destId="{60B7B376-DF52-4599-B665-637E4A056F73}" srcOrd="0" destOrd="0" presId="urn:microsoft.com/office/officeart/2005/8/layout/hierarchy2"/>
    <dgm:cxn modelId="{3A76C447-73CB-46B0-9CA1-97C24209FB5E}" srcId="{E94CDFAD-B560-44A3-8488-B3FA3069C80D}" destId="{2A944ED9-2283-4B13-89D0-0F3BC0D1946C}" srcOrd="0" destOrd="0" parTransId="{AD9C0B6B-4B94-4053-8A84-AD64EF9518B6}" sibTransId="{83D92BF9-9BCF-477A-A8F8-4E8A7780B749}"/>
    <dgm:cxn modelId="{CB11F66E-C0AA-4C35-80A2-EBF7E7B99614}" type="presOf" srcId="{36E66710-D7E9-4C20-89F8-916FA33C34B8}" destId="{0AB9883E-007D-4AF8-920E-9DF04E840AE1}" srcOrd="1" destOrd="0" presId="urn:microsoft.com/office/officeart/2005/8/layout/hierarchy2"/>
    <dgm:cxn modelId="{998DBC16-5D05-460A-996A-708F189976C6}" srcId="{BA0F2B3C-A506-4794-AD20-D4DEE4AD42EF}" destId="{9C80CAC3-1101-42D9-9DD3-B5701F191BA6}" srcOrd="0" destOrd="0" parTransId="{AE2F94FF-F883-46D8-AE6C-51DB3CE46938}" sibTransId="{0E6E901C-BE20-449D-BE15-422FF8E33804}"/>
    <dgm:cxn modelId="{1DB64A89-F2CD-4762-A64E-C392DE02A63C}" srcId="{E94CDFAD-B560-44A3-8488-B3FA3069C80D}" destId="{BA0F2B3C-A506-4794-AD20-D4DEE4AD42EF}" srcOrd="1" destOrd="0" parTransId="{36E66710-D7E9-4C20-89F8-916FA33C34B8}" sibTransId="{3CACA39A-FAF4-44DF-A844-77906486F6C4}"/>
    <dgm:cxn modelId="{F8F3AB83-08ED-4049-8ADB-1F7E6F7180EB}" type="presOf" srcId="{BA0F2B3C-A506-4794-AD20-D4DEE4AD42EF}" destId="{CDECC2AC-3A65-452C-AC22-731517C9EF9A}" srcOrd="0" destOrd="0" presId="urn:microsoft.com/office/officeart/2005/8/layout/hierarchy2"/>
    <dgm:cxn modelId="{5B226FA4-BF92-4A44-8CC2-5C7F1010BFFF}" type="presOf" srcId="{36E66710-D7E9-4C20-89F8-916FA33C34B8}" destId="{6E30C88B-1E16-41E7-8C57-623AADB54957}" srcOrd="0" destOrd="0" presId="urn:microsoft.com/office/officeart/2005/8/layout/hierarchy2"/>
    <dgm:cxn modelId="{AF75C09D-8044-4CB4-AC07-568CFC38167A}" type="presOf" srcId="{11E939C9-FD2E-4B45-877F-480FAF575E0B}" destId="{B48FF652-0366-4219-8F10-925759F74D44}" srcOrd="0" destOrd="0" presId="urn:microsoft.com/office/officeart/2005/8/layout/hierarchy2"/>
    <dgm:cxn modelId="{20AE3E1B-68E7-48D8-B427-3A161F91A76A}" type="presOf" srcId="{AE2F94FF-F883-46D8-AE6C-51DB3CE46938}" destId="{CF8DCB94-EBB4-4923-AF3E-81205F007A49}" srcOrd="1" destOrd="0" presId="urn:microsoft.com/office/officeart/2005/8/layout/hierarchy2"/>
    <dgm:cxn modelId="{42464271-A11C-49AA-8D8D-08ED2A30BF32}" srcId="{15E6FF55-861B-44CB-B27B-3A331B2CF7A1}" destId="{E94CDFAD-B560-44A3-8488-B3FA3069C80D}" srcOrd="0" destOrd="0" parTransId="{7464F721-5465-49A9-B1B1-AAE450BEC2FA}" sibTransId="{EAE270D5-0134-47DD-9350-D5F780A254CE}"/>
    <dgm:cxn modelId="{7D48BC67-DBC9-4BE0-8E09-F088A7C5138C}" srcId="{E94CDFAD-B560-44A3-8488-B3FA3069C80D}" destId="{11E939C9-FD2E-4B45-877F-480FAF575E0B}" srcOrd="2" destOrd="0" parTransId="{2FA1988E-9CC4-4432-AE17-84E07785B930}" sibTransId="{D76F6CFF-7159-4973-A780-74C61D1F722D}"/>
    <dgm:cxn modelId="{0C14CAFC-8A16-44A1-BDB3-1A2B6493F62E}" type="presOf" srcId="{2FA1988E-9CC4-4432-AE17-84E07785B930}" destId="{6D5D572E-6647-45F7-B027-4C08C8362F7D}" srcOrd="0" destOrd="0" presId="urn:microsoft.com/office/officeart/2005/8/layout/hierarchy2"/>
    <dgm:cxn modelId="{F8FD7025-0EA4-4C71-9C19-9A16ADE8B157}" type="presOf" srcId="{AD9C0B6B-4B94-4053-8A84-AD64EF9518B6}" destId="{66E30013-CA7A-4671-A6AF-239BB906DC56}" srcOrd="0" destOrd="0" presId="urn:microsoft.com/office/officeart/2005/8/layout/hierarchy2"/>
    <dgm:cxn modelId="{0BD37923-9673-402D-83F1-8D404913F185}" type="presOf" srcId="{2A944ED9-2283-4B13-89D0-0F3BC0D1946C}" destId="{79A372EA-E2DD-49CE-9D03-C00C620B222A}" srcOrd="0" destOrd="0" presId="urn:microsoft.com/office/officeart/2005/8/layout/hierarchy2"/>
    <dgm:cxn modelId="{403F8248-3CE2-4B40-BDE5-BBCD31BB73BB}" type="presOf" srcId="{2FA1988E-9CC4-4432-AE17-84E07785B930}" destId="{D7EF839E-D861-46C0-846C-9ABC12AFBE4E}" srcOrd="1" destOrd="0" presId="urn:microsoft.com/office/officeart/2005/8/layout/hierarchy2"/>
    <dgm:cxn modelId="{E00CD794-7FC0-47B0-B115-1C4B044624F4}" type="presOf" srcId="{AD9C0B6B-4B94-4053-8A84-AD64EF9518B6}" destId="{F8629287-A3FC-4A29-A132-B8DDCAAA07C4}" srcOrd="1" destOrd="0" presId="urn:microsoft.com/office/officeart/2005/8/layout/hierarchy2"/>
    <dgm:cxn modelId="{28039301-B9A0-472A-8AE6-3F88959ED2FB}" type="presOf" srcId="{E94CDFAD-B560-44A3-8488-B3FA3069C80D}" destId="{3054098C-0C1B-4757-A5C4-5FFFA5B6C758}" srcOrd="0" destOrd="0" presId="urn:microsoft.com/office/officeart/2005/8/layout/hierarchy2"/>
    <dgm:cxn modelId="{932559A6-524F-479E-9BBA-00E60C0D1F5D}" type="presOf" srcId="{15E6FF55-861B-44CB-B27B-3A331B2CF7A1}" destId="{36578FAF-AA89-409E-9981-791BD86BD294}" srcOrd="0" destOrd="0" presId="urn:microsoft.com/office/officeart/2005/8/layout/hierarchy2"/>
    <dgm:cxn modelId="{EAA99F1C-838B-49C8-BD65-60BD0E1838BB}" type="presOf" srcId="{9C80CAC3-1101-42D9-9DD3-B5701F191BA6}" destId="{53AB44CD-9528-44F5-8BDA-29B7EFEF8174}" srcOrd="0" destOrd="0" presId="urn:microsoft.com/office/officeart/2005/8/layout/hierarchy2"/>
    <dgm:cxn modelId="{28B48747-854D-4FE3-B8EC-327628C2E653}" type="presParOf" srcId="{36578FAF-AA89-409E-9981-791BD86BD294}" destId="{E284ED8D-930B-4B99-BD79-FF9BCB8A39BA}" srcOrd="0" destOrd="0" presId="urn:microsoft.com/office/officeart/2005/8/layout/hierarchy2"/>
    <dgm:cxn modelId="{F2B6B398-7984-48B5-8359-DD4ED0E290EA}" type="presParOf" srcId="{E284ED8D-930B-4B99-BD79-FF9BCB8A39BA}" destId="{3054098C-0C1B-4757-A5C4-5FFFA5B6C758}" srcOrd="0" destOrd="0" presId="urn:microsoft.com/office/officeart/2005/8/layout/hierarchy2"/>
    <dgm:cxn modelId="{AD1011A1-0EE9-468B-BC7B-708312C8297A}" type="presParOf" srcId="{E284ED8D-930B-4B99-BD79-FF9BCB8A39BA}" destId="{47B849EB-F375-4FAB-93D1-2651100C2A88}" srcOrd="1" destOrd="0" presId="urn:microsoft.com/office/officeart/2005/8/layout/hierarchy2"/>
    <dgm:cxn modelId="{30751108-7F1F-494B-AF23-FE73F4BB5022}" type="presParOf" srcId="{47B849EB-F375-4FAB-93D1-2651100C2A88}" destId="{66E30013-CA7A-4671-A6AF-239BB906DC56}" srcOrd="0" destOrd="0" presId="urn:microsoft.com/office/officeart/2005/8/layout/hierarchy2"/>
    <dgm:cxn modelId="{EC9E4915-928A-42D8-A77D-A32AD1B5F35C}" type="presParOf" srcId="{66E30013-CA7A-4671-A6AF-239BB906DC56}" destId="{F8629287-A3FC-4A29-A132-B8DDCAAA07C4}" srcOrd="0" destOrd="0" presId="urn:microsoft.com/office/officeart/2005/8/layout/hierarchy2"/>
    <dgm:cxn modelId="{3265493E-A398-4BEC-B988-DE34EBEC6540}" type="presParOf" srcId="{47B849EB-F375-4FAB-93D1-2651100C2A88}" destId="{7A35F795-18CA-46F7-8EA8-662DD51B574C}" srcOrd="1" destOrd="0" presId="urn:microsoft.com/office/officeart/2005/8/layout/hierarchy2"/>
    <dgm:cxn modelId="{E24205A8-4FC7-4AD9-BFC6-0D84442DDC58}" type="presParOf" srcId="{7A35F795-18CA-46F7-8EA8-662DD51B574C}" destId="{79A372EA-E2DD-49CE-9D03-C00C620B222A}" srcOrd="0" destOrd="0" presId="urn:microsoft.com/office/officeart/2005/8/layout/hierarchy2"/>
    <dgm:cxn modelId="{9718B7DE-B3C5-4320-B0F2-C7BA47216DE8}" type="presParOf" srcId="{7A35F795-18CA-46F7-8EA8-662DD51B574C}" destId="{F13BFC07-247A-4999-9F21-5E4218E27B4A}" srcOrd="1" destOrd="0" presId="urn:microsoft.com/office/officeart/2005/8/layout/hierarchy2"/>
    <dgm:cxn modelId="{A58AAE06-0C21-41F5-9650-B0BA29F84713}" type="presParOf" srcId="{47B849EB-F375-4FAB-93D1-2651100C2A88}" destId="{6E30C88B-1E16-41E7-8C57-623AADB54957}" srcOrd="2" destOrd="0" presId="urn:microsoft.com/office/officeart/2005/8/layout/hierarchy2"/>
    <dgm:cxn modelId="{0A438CBD-F697-4500-87CA-311AB6D09850}" type="presParOf" srcId="{6E30C88B-1E16-41E7-8C57-623AADB54957}" destId="{0AB9883E-007D-4AF8-920E-9DF04E840AE1}" srcOrd="0" destOrd="0" presId="urn:microsoft.com/office/officeart/2005/8/layout/hierarchy2"/>
    <dgm:cxn modelId="{9CBA3EF4-E299-4690-A58E-EEE6788ED9F6}" type="presParOf" srcId="{47B849EB-F375-4FAB-93D1-2651100C2A88}" destId="{F4C01F81-06ED-43D7-B7FD-B8D864BB7B1D}" srcOrd="3" destOrd="0" presId="urn:microsoft.com/office/officeart/2005/8/layout/hierarchy2"/>
    <dgm:cxn modelId="{0213A558-8B9C-4295-BBD2-EDB7427F54A7}" type="presParOf" srcId="{F4C01F81-06ED-43D7-B7FD-B8D864BB7B1D}" destId="{CDECC2AC-3A65-452C-AC22-731517C9EF9A}" srcOrd="0" destOrd="0" presId="urn:microsoft.com/office/officeart/2005/8/layout/hierarchy2"/>
    <dgm:cxn modelId="{8316DDF5-94EC-4794-B1BA-32738C121A78}" type="presParOf" srcId="{F4C01F81-06ED-43D7-B7FD-B8D864BB7B1D}" destId="{C2B1FABD-E011-4DAC-9BDF-70A1D7000F52}" srcOrd="1" destOrd="0" presId="urn:microsoft.com/office/officeart/2005/8/layout/hierarchy2"/>
    <dgm:cxn modelId="{4F148270-492F-4437-BE03-D13BA8815B4F}" type="presParOf" srcId="{C2B1FABD-E011-4DAC-9BDF-70A1D7000F52}" destId="{60B7B376-DF52-4599-B665-637E4A056F73}" srcOrd="0" destOrd="0" presId="urn:microsoft.com/office/officeart/2005/8/layout/hierarchy2"/>
    <dgm:cxn modelId="{3172A771-9BAB-4567-8624-E228AE172697}" type="presParOf" srcId="{60B7B376-DF52-4599-B665-637E4A056F73}" destId="{CF8DCB94-EBB4-4923-AF3E-81205F007A49}" srcOrd="0" destOrd="0" presId="urn:microsoft.com/office/officeart/2005/8/layout/hierarchy2"/>
    <dgm:cxn modelId="{2E6E50D0-037A-47E7-8112-90CB5AB7D0EC}" type="presParOf" srcId="{C2B1FABD-E011-4DAC-9BDF-70A1D7000F52}" destId="{30745919-7793-40B4-979A-8F91616EE784}" srcOrd="1" destOrd="0" presId="urn:microsoft.com/office/officeart/2005/8/layout/hierarchy2"/>
    <dgm:cxn modelId="{F95F20BD-31B8-4C4E-9AA4-C6CC29E5B5AC}" type="presParOf" srcId="{30745919-7793-40B4-979A-8F91616EE784}" destId="{53AB44CD-9528-44F5-8BDA-29B7EFEF8174}" srcOrd="0" destOrd="0" presId="urn:microsoft.com/office/officeart/2005/8/layout/hierarchy2"/>
    <dgm:cxn modelId="{A87FA267-FCCB-45A2-9BE8-799CCDE0C18E}" type="presParOf" srcId="{30745919-7793-40B4-979A-8F91616EE784}" destId="{817C9571-BD64-463E-973E-3FABDD28B5F7}" srcOrd="1" destOrd="0" presId="urn:microsoft.com/office/officeart/2005/8/layout/hierarchy2"/>
    <dgm:cxn modelId="{B68498CA-1EBC-4BE6-A2FC-CE8F7975EB8A}" type="presParOf" srcId="{47B849EB-F375-4FAB-93D1-2651100C2A88}" destId="{6D5D572E-6647-45F7-B027-4C08C8362F7D}" srcOrd="4" destOrd="0" presId="urn:microsoft.com/office/officeart/2005/8/layout/hierarchy2"/>
    <dgm:cxn modelId="{AF4FD955-8307-46AB-AF5E-1F3C7A49C398}" type="presParOf" srcId="{6D5D572E-6647-45F7-B027-4C08C8362F7D}" destId="{D7EF839E-D861-46C0-846C-9ABC12AFBE4E}" srcOrd="0" destOrd="0" presId="urn:microsoft.com/office/officeart/2005/8/layout/hierarchy2"/>
    <dgm:cxn modelId="{535A7813-F4A5-435E-AC33-3F4D4CFE7C70}" type="presParOf" srcId="{47B849EB-F375-4FAB-93D1-2651100C2A88}" destId="{A872A952-D80E-420B-821E-82333A281ECF}" srcOrd="5" destOrd="0" presId="urn:microsoft.com/office/officeart/2005/8/layout/hierarchy2"/>
    <dgm:cxn modelId="{8FD94E51-B961-495E-B9AD-39E4437F5F51}" type="presParOf" srcId="{A872A952-D80E-420B-821E-82333A281ECF}" destId="{B48FF652-0366-4219-8F10-925759F74D44}" srcOrd="0" destOrd="0" presId="urn:microsoft.com/office/officeart/2005/8/layout/hierarchy2"/>
    <dgm:cxn modelId="{99C74D77-E05F-4442-B4E0-EEB0D4A88562}" type="presParOf" srcId="{A872A952-D80E-420B-821E-82333A281ECF}" destId="{54D43CDB-5427-4B42-9179-7EEDFE93DFE9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6269D-40EF-4F97-9F90-DDE83E06F31F}">
      <dsp:nvSpPr>
        <dsp:cNvPr id="0" name=""/>
        <dsp:cNvSpPr/>
      </dsp:nvSpPr>
      <dsp:spPr>
        <a:xfrm>
          <a:off x="5053150" y="2916345"/>
          <a:ext cx="485084" cy="1611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309" y="0"/>
              </a:lnTo>
              <a:lnTo>
                <a:pt x="287309" y="1611620"/>
              </a:lnTo>
              <a:lnTo>
                <a:pt x="485084" y="1611620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E08EF-7C98-4E26-99D1-79F13C53564A}">
      <dsp:nvSpPr>
        <dsp:cNvPr id="0" name=""/>
        <dsp:cNvSpPr/>
      </dsp:nvSpPr>
      <dsp:spPr>
        <a:xfrm>
          <a:off x="5053150" y="2916345"/>
          <a:ext cx="485084" cy="77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309" y="0"/>
              </a:lnTo>
              <a:lnTo>
                <a:pt x="287309" y="776584"/>
              </a:lnTo>
              <a:lnTo>
                <a:pt x="485084" y="776584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3A675-2DF2-4E71-B7C9-3CF7CE8C0490}">
      <dsp:nvSpPr>
        <dsp:cNvPr id="0" name=""/>
        <dsp:cNvSpPr/>
      </dsp:nvSpPr>
      <dsp:spPr>
        <a:xfrm>
          <a:off x="5053150" y="2812174"/>
          <a:ext cx="4155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4171"/>
              </a:moveTo>
              <a:lnTo>
                <a:pt x="217731" y="104171"/>
              </a:lnTo>
              <a:lnTo>
                <a:pt x="217731" y="45720"/>
              </a:lnTo>
              <a:lnTo>
                <a:pt x="415507" y="45720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BFC97-4D79-4E75-A5A8-C252EB3408D3}">
      <dsp:nvSpPr>
        <dsp:cNvPr id="0" name=""/>
        <dsp:cNvSpPr/>
      </dsp:nvSpPr>
      <dsp:spPr>
        <a:xfrm>
          <a:off x="5053150" y="2092444"/>
          <a:ext cx="415507" cy="823900"/>
        </a:xfrm>
        <a:custGeom>
          <a:avLst/>
          <a:gdLst/>
          <a:ahLst/>
          <a:cxnLst/>
          <a:rect l="0" t="0" r="0" b="0"/>
          <a:pathLst>
            <a:path>
              <a:moveTo>
                <a:pt x="0" y="823900"/>
              </a:moveTo>
              <a:lnTo>
                <a:pt x="217731" y="823900"/>
              </a:lnTo>
              <a:lnTo>
                <a:pt x="217731" y="0"/>
              </a:lnTo>
              <a:lnTo>
                <a:pt x="415507" y="0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F1760-71A3-4C0A-B0F3-ED6C44755EE7}">
      <dsp:nvSpPr>
        <dsp:cNvPr id="0" name=""/>
        <dsp:cNvSpPr/>
      </dsp:nvSpPr>
      <dsp:spPr>
        <a:xfrm>
          <a:off x="5053150" y="1326989"/>
          <a:ext cx="415507" cy="1589355"/>
        </a:xfrm>
        <a:custGeom>
          <a:avLst/>
          <a:gdLst/>
          <a:ahLst/>
          <a:cxnLst/>
          <a:rect l="0" t="0" r="0" b="0"/>
          <a:pathLst>
            <a:path>
              <a:moveTo>
                <a:pt x="0" y="1589355"/>
              </a:moveTo>
              <a:lnTo>
                <a:pt x="217731" y="1589355"/>
              </a:lnTo>
              <a:lnTo>
                <a:pt x="217731" y="0"/>
              </a:lnTo>
              <a:lnTo>
                <a:pt x="415507" y="0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D1040-CE81-4D14-BF50-7D28E839F40D}">
      <dsp:nvSpPr>
        <dsp:cNvPr id="0" name=""/>
        <dsp:cNvSpPr/>
      </dsp:nvSpPr>
      <dsp:spPr>
        <a:xfrm>
          <a:off x="3315017" y="1943833"/>
          <a:ext cx="344387" cy="97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611" y="0"/>
              </a:lnTo>
              <a:lnTo>
                <a:pt x="146611" y="972512"/>
              </a:lnTo>
              <a:lnTo>
                <a:pt x="344387" y="972512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ED49C-22DB-456D-B3EC-E3BA92DBB28E}">
      <dsp:nvSpPr>
        <dsp:cNvPr id="0" name=""/>
        <dsp:cNvSpPr/>
      </dsp:nvSpPr>
      <dsp:spPr>
        <a:xfrm>
          <a:off x="5039958" y="491953"/>
          <a:ext cx="428698" cy="326406"/>
        </a:xfrm>
        <a:custGeom>
          <a:avLst/>
          <a:gdLst/>
          <a:ahLst/>
          <a:cxnLst/>
          <a:rect l="0" t="0" r="0" b="0"/>
          <a:pathLst>
            <a:path>
              <a:moveTo>
                <a:pt x="0" y="326406"/>
              </a:moveTo>
              <a:lnTo>
                <a:pt x="230923" y="326406"/>
              </a:lnTo>
              <a:lnTo>
                <a:pt x="230923" y="0"/>
              </a:lnTo>
              <a:lnTo>
                <a:pt x="428698" y="0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3A698-C988-46BF-9B7E-89F7D223B5C7}">
      <dsp:nvSpPr>
        <dsp:cNvPr id="0" name=""/>
        <dsp:cNvSpPr/>
      </dsp:nvSpPr>
      <dsp:spPr>
        <a:xfrm>
          <a:off x="3315017" y="818360"/>
          <a:ext cx="344387" cy="1125473"/>
        </a:xfrm>
        <a:custGeom>
          <a:avLst/>
          <a:gdLst/>
          <a:ahLst/>
          <a:cxnLst/>
          <a:rect l="0" t="0" r="0" b="0"/>
          <a:pathLst>
            <a:path>
              <a:moveTo>
                <a:pt x="0" y="1125473"/>
              </a:moveTo>
              <a:lnTo>
                <a:pt x="146611" y="1125473"/>
              </a:lnTo>
              <a:lnTo>
                <a:pt x="146611" y="0"/>
              </a:lnTo>
              <a:lnTo>
                <a:pt x="344387" y="0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E5326-C275-4C40-A852-7256F2C6C27C}">
      <dsp:nvSpPr>
        <dsp:cNvPr id="0" name=""/>
        <dsp:cNvSpPr/>
      </dsp:nvSpPr>
      <dsp:spPr>
        <a:xfrm>
          <a:off x="1535726" y="1898113"/>
          <a:ext cx="3955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551" y="45720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C73F8-75F1-4E80-9F9C-4CA86FC7A35B}">
      <dsp:nvSpPr>
        <dsp:cNvPr id="0" name=""/>
        <dsp:cNvSpPr/>
      </dsp:nvSpPr>
      <dsp:spPr>
        <a:xfrm>
          <a:off x="250183" y="1168045"/>
          <a:ext cx="1285543" cy="1551575"/>
        </a:xfrm>
        <a:prstGeom prst="rect">
          <a:avLst/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>
              <a:solidFill>
                <a:schemeClr val="bg1"/>
              </a:solidFill>
            </a:rPr>
            <a:t>EL IRP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>
              <a:solidFill>
                <a:schemeClr val="bg1"/>
              </a:solidFill>
            </a:rPr>
            <a:t>GRAVA*</a:t>
          </a:r>
          <a:endParaRPr lang="es-PY" sz="2000" b="1" kern="1200" dirty="0">
            <a:solidFill>
              <a:schemeClr val="bg1"/>
            </a:solidFill>
          </a:endParaRPr>
        </a:p>
      </dsp:txBody>
      <dsp:txXfrm>
        <a:off x="250183" y="1168045"/>
        <a:ext cx="1285543" cy="1551575"/>
      </dsp:txXfrm>
    </dsp:sp>
    <dsp:sp modelId="{EF5C738F-884B-4433-A433-FA118B5D2D72}">
      <dsp:nvSpPr>
        <dsp:cNvPr id="0" name=""/>
        <dsp:cNvSpPr/>
      </dsp:nvSpPr>
      <dsp:spPr>
        <a:xfrm>
          <a:off x="1931278" y="1151954"/>
          <a:ext cx="1383738" cy="1583756"/>
        </a:xfrm>
        <a:prstGeom prst="rect">
          <a:avLst/>
        </a:prstGeom>
        <a:solidFill>
          <a:srgbClr val="F8FB7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tx1"/>
              </a:solidFill>
            </a:rPr>
            <a:t>LAS RENTAS DE:</a:t>
          </a:r>
          <a:endParaRPr lang="es-PY" sz="1800" b="1" kern="1200" dirty="0">
            <a:solidFill>
              <a:schemeClr val="tx1"/>
            </a:solidFill>
          </a:endParaRPr>
        </a:p>
      </dsp:txBody>
      <dsp:txXfrm>
        <a:off x="1931278" y="1151954"/>
        <a:ext cx="1383738" cy="1583756"/>
      </dsp:txXfrm>
    </dsp:sp>
    <dsp:sp modelId="{5ABCAD7B-874C-43A8-ADA4-01314BFCB320}">
      <dsp:nvSpPr>
        <dsp:cNvPr id="0" name=""/>
        <dsp:cNvSpPr/>
      </dsp:nvSpPr>
      <dsp:spPr>
        <a:xfrm>
          <a:off x="3659404" y="259932"/>
          <a:ext cx="1380554" cy="111685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tx1"/>
              </a:solidFill>
            </a:rPr>
            <a:t>SERVICIOS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tx1"/>
              </a:solidFill>
            </a:rPr>
            <a:t>PERSONALES</a:t>
          </a:r>
          <a:endParaRPr lang="es-PY" sz="1800" b="1" kern="1200" dirty="0">
            <a:solidFill>
              <a:schemeClr val="tx1"/>
            </a:solidFill>
          </a:endParaRPr>
        </a:p>
      </dsp:txBody>
      <dsp:txXfrm>
        <a:off x="3659404" y="259932"/>
        <a:ext cx="1380554" cy="1116855"/>
      </dsp:txXfrm>
    </dsp:sp>
    <dsp:sp modelId="{F57A5C60-50A5-4B28-ACB2-97E7EABC63F3}">
      <dsp:nvSpPr>
        <dsp:cNvPr id="0" name=""/>
        <dsp:cNvSpPr/>
      </dsp:nvSpPr>
      <dsp:spPr>
        <a:xfrm>
          <a:off x="5468657" y="190345"/>
          <a:ext cx="2890909" cy="603216"/>
        </a:xfrm>
        <a:prstGeom prst="rect">
          <a:avLst/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bg1"/>
              </a:solidFill>
            </a:rPr>
            <a:t>DEPENDIENTES E INDEPENDIENTES</a:t>
          </a:r>
          <a:endParaRPr lang="es-PY" sz="1600" b="1" kern="1200" dirty="0">
            <a:solidFill>
              <a:schemeClr val="bg1"/>
            </a:solidFill>
          </a:endParaRPr>
        </a:p>
      </dsp:txBody>
      <dsp:txXfrm>
        <a:off x="5468657" y="190345"/>
        <a:ext cx="2890909" cy="603216"/>
      </dsp:txXfrm>
    </dsp:sp>
    <dsp:sp modelId="{FFAF68E7-43BD-4837-9182-E1DD75A38354}">
      <dsp:nvSpPr>
        <dsp:cNvPr id="0" name=""/>
        <dsp:cNvSpPr/>
      </dsp:nvSpPr>
      <dsp:spPr>
        <a:xfrm>
          <a:off x="3659404" y="2138766"/>
          <a:ext cx="1393746" cy="15551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tx1"/>
              </a:solidFill>
            </a:rPr>
            <a:t>GANANCIAS DE CAPITAL</a:t>
          </a:r>
          <a:endParaRPr lang="es-PY" sz="1800" b="1" kern="1200" dirty="0">
            <a:solidFill>
              <a:schemeClr val="tx1"/>
            </a:solidFill>
          </a:endParaRPr>
        </a:p>
      </dsp:txBody>
      <dsp:txXfrm>
        <a:off x="3659404" y="2138766"/>
        <a:ext cx="1393746" cy="1555158"/>
      </dsp:txXfrm>
    </dsp:sp>
    <dsp:sp modelId="{89AC9D72-58AF-412A-8B4E-274CA84013C5}">
      <dsp:nvSpPr>
        <dsp:cNvPr id="0" name=""/>
        <dsp:cNvSpPr/>
      </dsp:nvSpPr>
      <dsp:spPr>
        <a:xfrm>
          <a:off x="5468657" y="1025381"/>
          <a:ext cx="2890909" cy="603216"/>
        </a:xfrm>
        <a:prstGeom prst="rect">
          <a:avLst/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bg1"/>
              </a:solidFill>
            </a:rPr>
            <a:t>VENTA OCASIONAL DE INMUEBLES</a:t>
          </a:r>
          <a:endParaRPr lang="es-PY" sz="1600" b="1" kern="1200" dirty="0">
            <a:solidFill>
              <a:schemeClr val="bg1"/>
            </a:solidFill>
          </a:endParaRPr>
        </a:p>
      </dsp:txBody>
      <dsp:txXfrm>
        <a:off x="5468657" y="1025381"/>
        <a:ext cx="2890909" cy="603216"/>
      </dsp:txXfrm>
    </dsp:sp>
    <dsp:sp modelId="{C33C19B6-1B52-421A-94C4-9F32152B0D00}">
      <dsp:nvSpPr>
        <dsp:cNvPr id="0" name=""/>
        <dsp:cNvSpPr/>
      </dsp:nvSpPr>
      <dsp:spPr>
        <a:xfrm>
          <a:off x="5468657" y="1790836"/>
          <a:ext cx="2890909" cy="603216"/>
        </a:xfrm>
        <a:prstGeom prst="rect">
          <a:avLst/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bg1"/>
              </a:solidFill>
            </a:rPr>
            <a:t>CESIÓN DE DERECHOS</a:t>
          </a:r>
          <a:endParaRPr lang="es-PY" sz="1600" b="1" kern="1200" dirty="0">
            <a:solidFill>
              <a:schemeClr val="bg1"/>
            </a:solidFill>
          </a:endParaRPr>
        </a:p>
      </dsp:txBody>
      <dsp:txXfrm>
        <a:off x="5468657" y="1790836"/>
        <a:ext cx="2890909" cy="603216"/>
      </dsp:txXfrm>
    </dsp:sp>
    <dsp:sp modelId="{35107A2E-A758-47EE-8B63-BD42AE89265F}">
      <dsp:nvSpPr>
        <dsp:cNvPr id="0" name=""/>
        <dsp:cNvSpPr/>
      </dsp:nvSpPr>
      <dsp:spPr>
        <a:xfrm>
          <a:off x="5468657" y="2556285"/>
          <a:ext cx="2890909" cy="603216"/>
        </a:xfrm>
        <a:prstGeom prst="rect">
          <a:avLst/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bg1"/>
              </a:solidFill>
            </a:rPr>
            <a:t>VENTA DE TÍTULOS, ACCIONES  Y CUOTAS DE SOCIEDADES</a:t>
          </a:r>
          <a:endParaRPr lang="es-PY" sz="1600" b="1" kern="1200" dirty="0">
            <a:solidFill>
              <a:schemeClr val="bg1"/>
            </a:solidFill>
          </a:endParaRPr>
        </a:p>
      </dsp:txBody>
      <dsp:txXfrm>
        <a:off x="5468657" y="2556285"/>
        <a:ext cx="2890909" cy="603216"/>
      </dsp:txXfrm>
    </dsp:sp>
    <dsp:sp modelId="{A6347E05-730A-47A5-AFFA-4E772970015D}">
      <dsp:nvSpPr>
        <dsp:cNvPr id="0" name=""/>
        <dsp:cNvSpPr/>
      </dsp:nvSpPr>
      <dsp:spPr>
        <a:xfrm>
          <a:off x="5538235" y="3391321"/>
          <a:ext cx="2890909" cy="603216"/>
        </a:xfrm>
        <a:prstGeom prst="rect">
          <a:avLst/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bg1"/>
              </a:solidFill>
            </a:rPr>
            <a:t>50% DE LOS DIVIDENDOS, UTILIDADES Y EXCEDENTES</a:t>
          </a:r>
          <a:endParaRPr lang="es-PY" sz="1600" b="1" kern="1200" dirty="0">
            <a:solidFill>
              <a:schemeClr val="bg1"/>
            </a:solidFill>
          </a:endParaRPr>
        </a:p>
      </dsp:txBody>
      <dsp:txXfrm>
        <a:off x="5538235" y="3391321"/>
        <a:ext cx="2890909" cy="603216"/>
      </dsp:txXfrm>
    </dsp:sp>
    <dsp:sp modelId="{FE0C7576-09A4-465C-8384-33CB1DAF0380}">
      <dsp:nvSpPr>
        <dsp:cNvPr id="0" name=""/>
        <dsp:cNvSpPr/>
      </dsp:nvSpPr>
      <dsp:spPr>
        <a:xfrm>
          <a:off x="5538235" y="4226358"/>
          <a:ext cx="2890909" cy="603216"/>
        </a:xfrm>
        <a:prstGeom prst="rect">
          <a:avLst/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bg1"/>
              </a:solidFill>
            </a:rPr>
            <a:t>INTERESES, COMISIONES O RENDIMIENTOS DE CAPITALES</a:t>
          </a:r>
          <a:endParaRPr lang="es-PY" sz="1600" b="1" kern="1200" dirty="0">
            <a:solidFill>
              <a:schemeClr val="bg1"/>
            </a:solidFill>
          </a:endParaRPr>
        </a:p>
      </dsp:txBody>
      <dsp:txXfrm>
        <a:off x="5538235" y="4226358"/>
        <a:ext cx="2890909" cy="603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3D15F-DB1C-4EBF-9A7F-46DB2B4C1C2E}">
      <dsp:nvSpPr>
        <dsp:cNvPr id="0" name=""/>
        <dsp:cNvSpPr/>
      </dsp:nvSpPr>
      <dsp:spPr>
        <a:xfrm>
          <a:off x="229322" y="1359680"/>
          <a:ext cx="895067" cy="1993431"/>
        </a:xfrm>
        <a:prstGeom prst="roundRect">
          <a:avLst>
            <a:gd name="adj" fmla="val 10000"/>
          </a:avLst>
        </a:prstGeom>
        <a:solidFill>
          <a:srgbClr val="F68F00"/>
        </a:solidFill>
        <a:ln>
          <a:solidFill>
            <a:srgbClr val="F68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tx1"/>
              </a:solidFill>
            </a:rPr>
            <a:t>EL IRP SE LIQUIDA</a:t>
          </a:r>
          <a:endParaRPr lang="es-PY" sz="1600" b="1" kern="1200" dirty="0">
            <a:solidFill>
              <a:schemeClr val="tx1"/>
            </a:solidFill>
          </a:endParaRPr>
        </a:p>
      </dsp:txBody>
      <dsp:txXfrm>
        <a:off x="255538" y="1385896"/>
        <a:ext cx="842635" cy="1940999"/>
      </dsp:txXfrm>
    </dsp:sp>
    <dsp:sp modelId="{2F3843A8-FCA3-48D7-B23A-532CC31BD6A4}">
      <dsp:nvSpPr>
        <dsp:cNvPr id="0" name=""/>
        <dsp:cNvSpPr/>
      </dsp:nvSpPr>
      <dsp:spPr>
        <a:xfrm rot="17429838">
          <a:off x="689943" y="1722174"/>
          <a:ext cx="1337092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1337092" y="8001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800" b="1" kern="1200"/>
        </a:p>
      </dsp:txBody>
      <dsp:txXfrm>
        <a:off x="1325062" y="1696748"/>
        <a:ext cx="66854" cy="66854"/>
      </dsp:txXfrm>
    </dsp:sp>
    <dsp:sp modelId="{BBD4596E-9ED8-494B-BC69-85A5B02738BF}">
      <dsp:nvSpPr>
        <dsp:cNvPr id="0" name=""/>
        <dsp:cNvSpPr/>
      </dsp:nvSpPr>
      <dsp:spPr>
        <a:xfrm>
          <a:off x="1592590" y="146133"/>
          <a:ext cx="1836687" cy="1915645"/>
        </a:xfrm>
        <a:prstGeom prst="roundRect">
          <a:avLst>
            <a:gd name="adj" fmla="val 10000"/>
          </a:avLst>
        </a:prstGeom>
        <a:solidFill>
          <a:srgbClr val="F8FB7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tx1"/>
              </a:solidFill>
            </a:rPr>
            <a:t>Por </a:t>
          </a:r>
          <a:r>
            <a:rPr lang="es-PY" sz="1800" b="1" kern="1200" dirty="0" smtClean="0">
              <a:solidFill>
                <a:schemeClr val="tx1"/>
              </a:solidFill>
            </a:rPr>
            <a:t>los SERVICIOS PERSONALES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tx1"/>
              </a:solidFill>
            </a:rPr>
            <a:t>(DEPENDIENTE INDEPENDIENTE</a:t>
          </a:r>
          <a:r>
            <a:rPr lang="es-PY" sz="1400" b="1" kern="1200" dirty="0" smtClean="0">
              <a:solidFill>
                <a:schemeClr val="tx1"/>
              </a:solidFill>
            </a:rPr>
            <a:t>)*</a:t>
          </a:r>
          <a:endParaRPr lang="es-PY" sz="1400" b="1" kern="1200" dirty="0">
            <a:solidFill>
              <a:schemeClr val="tx1"/>
            </a:solidFill>
          </a:endParaRPr>
        </a:p>
      </dsp:txBody>
      <dsp:txXfrm>
        <a:off x="1646385" y="199928"/>
        <a:ext cx="1729097" cy="1808055"/>
      </dsp:txXfrm>
    </dsp:sp>
    <dsp:sp modelId="{404E2FBA-D163-4C8B-A478-4BBF901F1E37}">
      <dsp:nvSpPr>
        <dsp:cNvPr id="0" name=""/>
        <dsp:cNvSpPr/>
      </dsp:nvSpPr>
      <dsp:spPr>
        <a:xfrm rot="8094">
          <a:off x="3429276" y="1096380"/>
          <a:ext cx="361142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361142" y="8001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700" b="1" kern="1200"/>
        </a:p>
      </dsp:txBody>
      <dsp:txXfrm>
        <a:off x="3600819" y="1095352"/>
        <a:ext cx="18057" cy="18057"/>
      </dsp:txXfrm>
    </dsp:sp>
    <dsp:sp modelId="{7274E4A6-EE07-46BE-9CF2-03F231239573}">
      <dsp:nvSpPr>
        <dsp:cNvPr id="0" name=""/>
        <dsp:cNvSpPr/>
      </dsp:nvSpPr>
      <dsp:spPr>
        <a:xfrm>
          <a:off x="3790419" y="409412"/>
          <a:ext cx="1867960" cy="139078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b="1" kern="1200" dirty="0" smtClean="0">
              <a:solidFill>
                <a:schemeClr val="tx1"/>
              </a:solidFill>
            </a:rPr>
            <a:t>REMUNERACIONES, HONORARIOS Y CUALQUIER OTRA REMUNERACIÓN</a:t>
          </a:r>
          <a:endParaRPr lang="es-PY" sz="1700" b="1" kern="1200" dirty="0">
            <a:solidFill>
              <a:schemeClr val="tx1"/>
            </a:solidFill>
          </a:endParaRPr>
        </a:p>
      </dsp:txBody>
      <dsp:txXfrm>
        <a:off x="3831154" y="450147"/>
        <a:ext cx="1786490" cy="1309316"/>
      </dsp:txXfrm>
    </dsp:sp>
    <dsp:sp modelId="{9D014D48-F717-4E39-974F-29C46442B4EE}">
      <dsp:nvSpPr>
        <dsp:cNvPr id="0" name=""/>
        <dsp:cNvSpPr/>
      </dsp:nvSpPr>
      <dsp:spPr>
        <a:xfrm rot="21537894">
          <a:off x="5658362" y="1094878"/>
          <a:ext cx="213302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213302" y="8001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700" b="1" kern="1200"/>
        </a:p>
      </dsp:txBody>
      <dsp:txXfrm>
        <a:off x="5759681" y="1097547"/>
        <a:ext cx="10665" cy="10665"/>
      </dsp:txXfrm>
    </dsp:sp>
    <dsp:sp modelId="{832C490B-06B1-4094-8031-062CD6C8066B}">
      <dsp:nvSpPr>
        <dsp:cNvPr id="0" name=""/>
        <dsp:cNvSpPr/>
      </dsp:nvSpPr>
      <dsp:spPr>
        <a:xfrm>
          <a:off x="5871647" y="113671"/>
          <a:ext cx="2722239" cy="1974563"/>
        </a:xfrm>
        <a:prstGeom prst="roundRect">
          <a:avLst>
            <a:gd name="adj" fmla="val 10000"/>
          </a:avLst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bg1"/>
              </a:solidFill>
            </a:rPr>
            <a:t>INGRESOS,  </a:t>
          </a:r>
          <a:r>
            <a:rPr lang="es-PY" sz="1600" b="1" u="sng" kern="1200" dirty="0" smtClean="0">
              <a:solidFill>
                <a:schemeClr val="bg1"/>
              </a:solidFill>
            </a:rPr>
            <a:t>MENOS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bg1"/>
              </a:solidFill>
            </a:rPr>
            <a:t> GASTOS E INVERSIONES RELACIONADOS A LA ACTIVIDAD GRAVADA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bg1"/>
              </a:solidFill>
            </a:rPr>
            <a:t>GASTOS E INVERSIONES PERSONALES Y DE FAMILIARES A CARGO*</a:t>
          </a:r>
          <a:endParaRPr lang="es-PY" sz="1600" b="1" kern="1200" dirty="0">
            <a:solidFill>
              <a:schemeClr val="bg1"/>
            </a:solidFill>
          </a:endParaRPr>
        </a:p>
      </dsp:txBody>
      <dsp:txXfrm>
        <a:off x="5929480" y="171504"/>
        <a:ext cx="2606573" cy="1858897"/>
      </dsp:txXfrm>
    </dsp:sp>
    <dsp:sp modelId="{28F9052A-4078-4EFB-9F29-DED324CAE4F0}">
      <dsp:nvSpPr>
        <dsp:cNvPr id="0" name=""/>
        <dsp:cNvSpPr/>
      </dsp:nvSpPr>
      <dsp:spPr>
        <a:xfrm rot="4052899">
          <a:off x="745508" y="2914913"/>
          <a:ext cx="1225963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1225963" y="8001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700" b="1" kern="1200"/>
        </a:p>
      </dsp:txBody>
      <dsp:txXfrm>
        <a:off x="1327840" y="2892265"/>
        <a:ext cx="61298" cy="61298"/>
      </dsp:txXfrm>
    </dsp:sp>
    <dsp:sp modelId="{669C8317-9304-417D-9D81-DB8AC4FDE5EC}">
      <dsp:nvSpPr>
        <dsp:cNvPr id="0" name=""/>
        <dsp:cNvSpPr/>
      </dsp:nvSpPr>
      <dsp:spPr>
        <a:xfrm>
          <a:off x="1592590" y="2514407"/>
          <a:ext cx="1817953" cy="1950051"/>
        </a:xfrm>
        <a:prstGeom prst="roundRect">
          <a:avLst>
            <a:gd name="adj" fmla="val 10000"/>
          </a:avLst>
        </a:prstGeom>
        <a:solidFill>
          <a:srgbClr val="F8FB7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tx1"/>
              </a:solidFill>
            </a:rPr>
            <a:t>Por las </a:t>
          </a:r>
          <a:r>
            <a:rPr lang="es-PY" sz="1800" b="1" kern="1200" dirty="0" smtClean="0">
              <a:solidFill>
                <a:schemeClr val="tx1"/>
              </a:solidFill>
            </a:rPr>
            <a:t>GANANCIAS DE CAPITAL</a:t>
          </a:r>
          <a:endParaRPr lang="es-PY" sz="1800" b="1" kern="1200" dirty="0">
            <a:solidFill>
              <a:schemeClr val="tx1"/>
            </a:solidFill>
          </a:endParaRPr>
        </a:p>
      </dsp:txBody>
      <dsp:txXfrm>
        <a:off x="1645836" y="2567653"/>
        <a:ext cx="1711461" cy="1843559"/>
      </dsp:txXfrm>
    </dsp:sp>
    <dsp:sp modelId="{517A142D-2C31-4F3A-907E-40F74997C80D}">
      <dsp:nvSpPr>
        <dsp:cNvPr id="0" name=""/>
        <dsp:cNvSpPr/>
      </dsp:nvSpPr>
      <dsp:spPr>
        <a:xfrm rot="18091374">
          <a:off x="3162501" y="3038313"/>
          <a:ext cx="1039658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1039658" y="8001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700" b="1" kern="1200"/>
        </a:p>
      </dsp:txBody>
      <dsp:txXfrm>
        <a:off x="3656339" y="3020323"/>
        <a:ext cx="51982" cy="51982"/>
      </dsp:txXfrm>
    </dsp:sp>
    <dsp:sp modelId="{B253C28C-3EA6-478D-88BD-9A426DE0A252}">
      <dsp:nvSpPr>
        <dsp:cNvPr id="0" name=""/>
        <dsp:cNvSpPr/>
      </dsp:nvSpPr>
      <dsp:spPr>
        <a:xfrm>
          <a:off x="3954117" y="2088232"/>
          <a:ext cx="1564497" cy="102992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tx1"/>
              </a:solidFill>
            </a:rPr>
            <a:t>50% DE </a:t>
          </a:r>
          <a:r>
            <a:rPr lang="es-PY" sz="1700" b="1" kern="1200" dirty="0" smtClean="0">
              <a:solidFill>
                <a:schemeClr val="tx1"/>
              </a:solidFill>
            </a:rPr>
            <a:t>DIVIDENDOS</a:t>
          </a:r>
          <a:r>
            <a:rPr lang="es-PY" sz="1600" b="1" kern="1200" dirty="0" smtClean="0">
              <a:solidFill>
                <a:schemeClr val="tx1"/>
              </a:solidFill>
            </a:rPr>
            <a:t>, UTILIDADES Y EXCEDENTES</a:t>
          </a:r>
          <a:endParaRPr lang="es-PY" sz="1600" b="1" kern="1200" dirty="0">
            <a:solidFill>
              <a:schemeClr val="tx1"/>
            </a:solidFill>
          </a:endParaRPr>
        </a:p>
      </dsp:txBody>
      <dsp:txXfrm>
        <a:off x="3984283" y="2118398"/>
        <a:ext cx="1504165" cy="969595"/>
      </dsp:txXfrm>
    </dsp:sp>
    <dsp:sp modelId="{A18A87F7-7336-484D-8433-2118475A5781}">
      <dsp:nvSpPr>
        <dsp:cNvPr id="0" name=""/>
        <dsp:cNvSpPr/>
      </dsp:nvSpPr>
      <dsp:spPr>
        <a:xfrm rot="3773869">
          <a:off x="5295857" y="2959431"/>
          <a:ext cx="818329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818329" y="8001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700" kern="1200"/>
        </a:p>
      </dsp:txBody>
      <dsp:txXfrm>
        <a:off x="5684563" y="2946974"/>
        <a:ext cx="40916" cy="40916"/>
      </dsp:txXfrm>
    </dsp:sp>
    <dsp:sp modelId="{FB06ACFC-A6B9-410D-8240-1CBF62340FC5}">
      <dsp:nvSpPr>
        <dsp:cNvPr id="0" name=""/>
        <dsp:cNvSpPr/>
      </dsp:nvSpPr>
      <dsp:spPr>
        <a:xfrm>
          <a:off x="5891428" y="2340616"/>
          <a:ext cx="2842295" cy="1982104"/>
        </a:xfrm>
        <a:prstGeom prst="roundRect">
          <a:avLst>
            <a:gd name="adj" fmla="val 10000"/>
          </a:avLst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bg1"/>
              </a:solidFill>
            </a:rPr>
            <a:t>INGRESOS </a:t>
          </a:r>
          <a:r>
            <a:rPr lang="es-PY" sz="1800" b="1" u="sng" kern="1200" dirty="0" smtClean="0">
              <a:solidFill>
                <a:schemeClr val="bg1"/>
              </a:solidFill>
            </a:rPr>
            <a:t>MENOS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bg1"/>
              </a:solidFill>
            </a:rPr>
            <a:t>GASTOS E INVERSIONES PERSONALES Y DE FAMILIARES A CARGO </a:t>
          </a:r>
          <a:endParaRPr lang="es-PY" sz="1800" b="1" kern="1200" dirty="0">
            <a:solidFill>
              <a:schemeClr val="bg1"/>
            </a:solidFill>
          </a:endParaRPr>
        </a:p>
      </dsp:txBody>
      <dsp:txXfrm>
        <a:off x="5949482" y="2398670"/>
        <a:ext cx="2726187" cy="1865996"/>
      </dsp:txXfrm>
    </dsp:sp>
    <dsp:sp modelId="{121AAF49-1180-41BF-AF4B-4D655823942D}">
      <dsp:nvSpPr>
        <dsp:cNvPr id="0" name=""/>
        <dsp:cNvSpPr/>
      </dsp:nvSpPr>
      <dsp:spPr>
        <a:xfrm rot="2945249">
          <a:off x="3253542" y="3825243"/>
          <a:ext cx="909901" cy="16002"/>
        </a:xfrm>
        <a:custGeom>
          <a:avLst/>
          <a:gdLst/>
          <a:ahLst/>
          <a:cxnLst/>
          <a:rect l="0" t="0" r="0" b="0"/>
          <a:pathLst>
            <a:path>
              <a:moveTo>
                <a:pt x="0" y="8001"/>
              </a:moveTo>
              <a:lnTo>
                <a:pt x="909901" y="8001"/>
              </a:lnTo>
            </a:path>
          </a:pathLst>
        </a:custGeom>
        <a:noFill/>
        <a:ln w="25400" cap="flat" cmpd="sng" algn="ctr">
          <a:solidFill>
            <a:srgbClr val="F68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700" b="1" kern="1200"/>
        </a:p>
      </dsp:txBody>
      <dsp:txXfrm>
        <a:off x="3685746" y="3810497"/>
        <a:ext cx="45495" cy="45495"/>
      </dsp:txXfrm>
    </dsp:sp>
    <dsp:sp modelId="{43834D60-B392-4FD0-B877-AED976CEE5BE}">
      <dsp:nvSpPr>
        <dsp:cNvPr id="0" name=""/>
        <dsp:cNvSpPr/>
      </dsp:nvSpPr>
      <dsp:spPr>
        <a:xfrm>
          <a:off x="4006443" y="3471899"/>
          <a:ext cx="1538504" cy="141031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600" b="1" kern="1200" dirty="0" smtClean="0">
              <a:solidFill>
                <a:schemeClr val="tx1"/>
              </a:solidFill>
            </a:rPr>
            <a:t>INTERESES, COMISIONES O RENDIMIENTOS DE CAPITALES</a:t>
          </a:r>
          <a:endParaRPr lang="es-PY" sz="1600" b="1" kern="1200" dirty="0">
            <a:solidFill>
              <a:schemeClr val="tx1"/>
            </a:solidFill>
          </a:endParaRPr>
        </a:p>
      </dsp:txBody>
      <dsp:txXfrm>
        <a:off x="4047750" y="3513206"/>
        <a:ext cx="1455890" cy="1327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44064-3A13-41FB-8AED-42CAB7946330}">
      <dsp:nvSpPr>
        <dsp:cNvPr id="0" name=""/>
        <dsp:cNvSpPr/>
      </dsp:nvSpPr>
      <dsp:spPr>
        <a:xfrm>
          <a:off x="368" y="0"/>
          <a:ext cx="1587044" cy="1368152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800" b="1" kern="1200"/>
        </a:p>
      </dsp:txBody>
      <dsp:txXfrm rot="16200000">
        <a:off x="-401869" y="402237"/>
        <a:ext cx="1121884" cy="317408"/>
      </dsp:txXfrm>
    </dsp:sp>
    <dsp:sp modelId="{8C2C9CA8-CD12-4706-B407-5576C16B10B2}">
      <dsp:nvSpPr>
        <dsp:cNvPr id="0" name=""/>
        <dsp:cNvSpPr/>
      </dsp:nvSpPr>
      <dsp:spPr>
        <a:xfrm>
          <a:off x="317777" y="0"/>
          <a:ext cx="1182348" cy="13681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800" b="1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/>
            <a:t>COLOCAR </a:t>
          </a:r>
          <a:r>
            <a:rPr lang="es-PY" sz="1800" b="1" kern="1200" dirty="0" smtClean="0"/>
            <a:t>A MAS DE </a:t>
          </a:r>
          <a:r>
            <a:rPr lang="es-PY" sz="1800" b="1" kern="1200" dirty="0" smtClean="0"/>
            <a:t>TRES AÑOS</a:t>
          </a:r>
          <a:endParaRPr lang="es-PY" sz="1800" b="1" kern="1200" dirty="0"/>
        </a:p>
      </dsp:txBody>
      <dsp:txXfrm>
        <a:off x="317777" y="0"/>
        <a:ext cx="1182348" cy="1368152"/>
      </dsp:txXfrm>
    </dsp:sp>
    <dsp:sp modelId="{90B27FC8-B216-47A7-BCD3-B2B6FCDE4582}">
      <dsp:nvSpPr>
        <dsp:cNvPr id="0" name=""/>
        <dsp:cNvSpPr/>
      </dsp:nvSpPr>
      <dsp:spPr>
        <a:xfrm>
          <a:off x="1642959" y="0"/>
          <a:ext cx="1587044" cy="1368152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800" b="1" kern="1200" dirty="0"/>
        </a:p>
      </dsp:txBody>
      <dsp:txXfrm rot="16200000">
        <a:off x="1240721" y="402237"/>
        <a:ext cx="1121884" cy="317408"/>
      </dsp:txXfrm>
    </dsp:sp>
    <dsp:sp modelId="{2BC431A0-9BD8-4E99-9B07-E19F6F0D8596}">
      <dsp:nvSpPr>
        <dsp:cNvPr id="0" name=""/>
        <dsp:cNvSpPr/>
      </dsp:nvSpPr>
      <dsp:spPr>
        <a:xfrm rot="5400000">
          <a:off x="1550425" y="1053112"/>
          <a:ext cx="200938" cy="2380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BA8DA-1851-4019-9B5E-14C6B9448221}">
      <dsp:nvSpPr>
        <dsp:cNvPr id="0" name=""/>
        <dsp:cNvSpPr/>
      </dsp:nvSpPr>
      <dsp:spPr>
        <a:xfrm>
          <a:off x="1960368" y="0"/>
          <a:ext cx="1182348" cy="13681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/>
            <a:t>NO SUPERAR EL 15% DE LOS INGRESOS GRAVADOS</a:t>
          </a:r>
          <a:endParaRPr lang="es-PY" sz="1800" b="1" kern="1200" dirty="0"/>
        </a:p>
      </dsp:txBody>
      <dsp:txXfrm>
        <a:off x="1960368" y="0"/>
        <a:ext cx="1182348" cy="1368152"/>
      </dsp:txXfrm>
    </dsp:sp>
    <dsp:sp modelId="{E681838D-72EA-4CDE-BFF0-C245530AA325}">
      <dsp:nvSpPr>
        <dsp:cNvPr id="0" name=""/>
        <dsp:cNvSpPr/>
      </dsp:nvSpPr>
      <dsp:spPr>
        <a:xfrm>
          <a:off x="3285550" y="0"/>
          <a:ext cx="1587044" cy="1368152"/>
        </a:xfrm>
        <a:prstGeom prst="roundRect">
          <a:avLst>
            <a:gd name="adj" fmla="val 5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1800" b="1" kern="1200" dirty="0"/>
        </a:p>
      </dsp:txBody>
      <dsp:txXfrm rot="16200000">
        <a:off x="2883312" y="402237"/>
        <a:ext cx="1121884" cy="317408"/>
      </dsp:txXfrm>
    </dsp:sp>
    <dsp:sp modelId="{5E38049D-41A2-4536-B9E2-FA9D5E44602B}">
      <dsp:nvSpPr>
        <dsp:cNvPr id="0" name=""/>
        <dsp:cNvSpPr/>
      </dsp:nvSpPr>
      <dsp:spPr>
        <a:xfrm rot="5400000">
          <a:off x="3193016" y="1053112"/>
          <a:ext cx="200938" cy="2380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FA430-0714-4931-8926-2969068A18EB}">
      <dsp:nvSpPr>
        <dsp:cNvPr id="0" name=""/>
        <dsp:cNvSpPr/>
      </dsp:nvSpPr>
      <dsp:spPr>
        <a:xfrm>
          <a:off x="3602959" y="0"/>
          <a:ext cx="1182348" cy="13681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/>
            <a:t>NO SER </a:t>
          </a:r>
          <a:r>
            <a:rPr lang="es-PY" sz="1800" b="1" kern="1200" dirty="0" smtClean="0"/>
            <a:t>APORTANTEDE SEGURO SOCIAL</a:t>
          </a:r>
          <a:endParaRPr lang="es-PY" sz="1800" b="1" kern="1200" dirty="0"/>
        </a:p>
      </dsp:txBody>
      <dsp:txXfrm>
        <a:off x="3602959" y="0"/>
        <a:ext cx="1182348" cy="1368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CBBFA-2F32-40C0-B0B4-C7FD2B1D0854}">
      <dsp:nvSpPr>
        <dsp:cNvPr id="0" name=""/>
        <dsp:cNvSpPr/>
      </dsp:nvSpPr>
      <dsp:spPr>
        <a:xfrm>
          <a:off x="7756" y="7390"/>
          <a:ext cx="7046018" cy="4056609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>
              <a:solidFill>
                <a:schemeClr val="tx1"/>
              </a:solidFill>
            </a:rPr>
            <a:t>Gastos e inversiones personales y de familiares a su cargo, admitidos como deducibles:</a:t>
          </a:r>
        </a:p>
        <a:p>
          <a:pPr marL="0" lvl="0" indent="2149475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>
              <a:solidFill>
                <a:schemeClr val="tx1"/>
              </a:solidFill>
            </a:rPr>
            <a:t>- Vivienda</a:t>
          </a:r>
        </a:p>
        <a:p>
          <a:pPr marL="0" lvl="0" indent="2149475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>
              <a:solidFill>
                <a:schemeClr val="tx1"/>
              </a:solidFill>
            </a:rPr>
            <a:t>- Educación </a:t>
          </a:r>
        </a:p>
        <a:p>
          <a:pPr marL="0" lvl="0" indent="2149475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>
              <a:solidFill>
                <a:schemeClr val="tx1"/>
              </a:solidFill>
            </a:rPr>
            <a:t>- Manutención</a:t>
          </a:r>
        </a:p>
        <a:p>
          <a:pPr marL="0" lvl="0" indent="2149475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>
              <a:solidFill>
                <a:schemeClr val="tx1"/>
              </a:solidFill>
            </a:rPr>
            <a:t>- Salud</a:t>
          </a:r>
        </a:p>
        <a:p>
          <a:pPr marL="0" lvl="0" indent="2149475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>
              <a:solidFill>
                <a:schemeClr val="tx1"/>
              </a:solidFill>
            </a:rPr>
            <a:t>- Esparcimiento (en el país)</a:t>
          </a:r>
        </a:p>
        <a:p>
          <a:pPr marL="0" lvl="0" indent="2149475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500" kern="1200" dirty="0" smtClean="0">
              <a:solidFill>
                <a:schemeClr val="tx1"/>
              </a:solidFill>
            </a:rPr>
            <a:t>- Vestimenta</a:t>
          </a:r>
          <a:endParaRPr lang="es-PY" sz="2500" kern="1200" dirty="0">
            <a:solidFill>
              <a:schemeClr val="tx1"/>
            </a:solidFill>
          </a:endParaRPr>
        </a:p>
      </dsp:txBody>
      <dsp:txXfrm>
        <a:off x="205783" y="205417"/>
        <a:ext cx="6649964" cy="3660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098C-0C1B-4757-A5C4-5FFFA5B6C758}">
      <dsp:nvSpPr>
        <dsp:cNvPr id="0" name=""/>
        <dsp:cNvSpPr/>
      </dsp:nvSpPr>
      <dsp:spPr>
        <a:xfrm>
          <a:off x="9036" y="1946034"/>
          <a:ext cx="1708711" cy="854355"/>
        </a:xfrm>
        <a:prstGeom prst="roundRect">
          <a:avLst>
            <a:gd name="adj" fmla="val 10000"/>
          </a:avLst>
        </a:prstGeom>
        <a:solidFill>
          <a:srgbClr val="F68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b="1" kern="1200" dirty="0" smtClean="0">
              <a:solidFill>
                <a:schemeClr val="tx1"/>
              </a:solidFill>
            </a:rPr>
            <a:t>EL IRP SE LIQUIDA POR: </a:t>
          </a:r>
          <a:endParaRPr lang="es-PY" sz="1700" b="1" kern="1200" dirty="0">
            <a:solidFill>
              <a:schemeClr val="tx1"/>
            </a:solidFill>
          </a:endParaRPr>
        </a:p>
      </dsp:txBody>
      <dsp:txXfrm>
        <a:off x="34059" y="1971057"/>
        <a:ext cx="1658665" cy="804309"/>
      </dsp:txXfrm>
    </dsp:sp>
    <dsp:sp modelId="{66E30013-CA7A-4671-A6AF-239BB906DC56}">
      <dsp:nvSpPr>
        <dsp:cNvPr id="0" name=""/>
        <dsp:cNvSpPr/>
      </dsp:nvSpPr>
      <dsp:spPr>
        <a:xfrm rot="18384626">
          <a:off x="1483745" y="1893661"/>
          <a:ext cx="1151489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1151489" y="16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900" b="1" kern="1200"/>
        </a:p>
      </dsp:txBody>
      <dsp:txXfrm>
        <a:off x="2030702" y="1881073"/>
        <a:ext cx="57574" cy="57574"/>
      </dsp:txXfrm>
    </dsp:sp>
    <dsp:sp modelId="{79A372EA-E2DD-49CE-9D03-C00C620B222A}">
      <dsp:nvSpPr>
        <dsp:cNvPr id="0" name=""/>
        <dsp:cNvSpPr/>
      </dsp:nvSpPr>
      <dsp:spPr>
        <a:xfrm>
          <a:off x="2401232" y="1069662"/>
          <a:ext cx="2637942" cy="75369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tx1"/>
              </a:solidFill>
            </a:rPr>
            <a:t>VENTA OCASIONAL DE INMUEBLES</a:t>
          </a:r>
          <a:endParaRPr lang="es-PY" sz="1800" b="1" kern="1200" dirty="0">
            <a:solidFill>
              <a:schemeClr val="tx1"/>
            </a:solidFill>
          </a:endParaRPr>
        </a:p>
      </dsp:txBody>
      <dsp:txXfrm>
        <a:off x="2423307" y="1091737"/>
        <a:ext cx="2593792" cy="709545"/>
      </dsp:txXfrm>
    </dsp:sp>
    <dsp:sp modelId="{6E30C88B-1E16-41E7-8C57-623AADB54957}">
      <dsp:nvSpPr>
        <dsp:cNvPr id="0" name=""/>
        <dsp:cNvSpPr/>
      </dsp:nvSpPr>
      <dsp:spPr>
        <a:xfrm rot="21403511">
          <a:off x="1717188" y="2337458"/>
          <a:ext cx="684602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684602" y="16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900" b="1" kern="1200"/>
        </a:p>
      </dsp:txBody>
      <dsp:txXfrm>
        <a:off x="2042375" y="2336543"/>
        <a:ext cx="34230" cy="34230"/>
      </dsp:txXfrm>
    </dsp:sp>
    <dsp:sp modelId="{CDECC2AC-3A65-452C-AC22-731517C9EF9A}">
      <dsp:nvSpPr>
        <dsp:cNvPr id="0" name=""/>
        <dsp:cNvSpPr/>
      </dsp:nvSpPr>
      <dsp:spPr>
        <a:xfrm>
          <a:off x="2401232" y="1951511"/>
          <a:ext cx="2678131" cy="76518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800" b="1" kern="1200" dirty="0" smtClean="0">
              <a:solidFill>
                <a:schemeClr val="tx1"/>
              </a:solidFill>
            </a:rPr>
            <a:t>CESIÓN DE DERECHOS</a:t>
          </a:r>
          <a:endParaRPr lang="es-PY" sz="1800" b="1" kern="1200" dirty="0">
            <a:solidFill>
              <a:schemeClr val="tx1"/>
            </a:solidFill>
          </a:endParaRPr>
        </a:p>
      </dsp:txBody>
      <dsp:txXfrm>
        <a:off x="2423644" y="1973923"/>
        <a:ext cx="2633307" cy="720362"/>
      </dsp:txXfrm>
    </dsp:sp>
    <dsp:sp modelId="{60B7B376-DF52-4599-B665-637E4A056F73}">
      <dsp:nvSpPr>
        <dsp:cNvPr id="0" name=""/>
        <dsp:cNvSpPr/>
      </dsp:nvSpPr>
      <dsp:spPr>
        <a:xfrm rot="21488158">
          <a:off x="5079181" y="2306652"/>
          <a:ext cx="691830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691830" y="16199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900" b="1" kern="1200"/>
        </a:p>
      </dsp:txBody>
      <dsp:txXfrm>
        <a:off x="5407800" y="2305556"/>
        <a:ext cx="34591" cy="34591"/>
      </dsp:txXfrm>
    </dsp:sp>
    <dsp:sp modelId="{53AB44CD-9528-44F5-8BDA-29B7EFEF8174}">
      <dsp:nvSpPr>
        <dsp:cNvPr id="0" name=""/>
        <dsp:cNvSpPr/>
      </dsp:nvSpPr>
      <dsp:spPr>
        <a:xfrm>
          <a:off x="5770828" y="1366016"/>
          <a:ext cx="2581042" cy="1891167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b="1" kern="1200" dirty="0" smtClean="0">
              <a:solidFill>
                <a:schemeClr val="tx1"/>
              </a:solidFill>
            </a:rPr>
            <a:t>VALOR DE LA VENTA </a:t>
          </a:r>
          <a:r>
            <a:rPr lang="es-PY" sz="1700" b="1" u="sng" kern="1200" dirty="0" smtClean="0">
              <a:solidFill>
                <a:schemeClr val="tx1"/>
              </a:solidFill>
            </a:rPr>
            <a:t>MENOS</a:t>
          </a:r>
          <a:r>
            <a:rPr lang="es-PY" sz="1700" b="1" kern="1200" dirty="0" smtClean="0">
              <a:solidFill>
                <a:schemeClr val="tx1"/>
              </a:solidFill>
            </a:rPr>
            <a:t> VALOR DE LA COMPRA O </a:t>
          </a:r>
          <a:r>
            <a:rPr lang="es-PY" sz="1700" b="1" kern="1200" dirty="0" smtClean="0">
              <a:solidFill>
                <a:schemeClr val="tx1"/>
              </a:solidFill>
            </a:rPr>
            <a:t>EL 30% DE LA VENTA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b="1" kern="1200" dirty="0" smtClean="0">
              <a:solidFill>
                <a:schemeClr val="tx1"/>
              </a:solidFill>
            </a:rPr>
            <a:t> (EL QUE RESULTE MENOR)</a:t>
          </a:r>
          <a:endParaRPr lang="es-PY" sz="1700" b="1" kern="1200" dirty="0">
            <a:solidFill>
              <a:schemeClr val="tx1"/>
            </a:solidFill>
          </a:endParaRPr>
        </a:p>
      </dsp:txBody>
      <dsp:txXfrm>
        <a:off x="5826218" y="1421406"/>
        <a:ext cx="2470262" cy="1780387"/>
      </dsp:txXfrm>
    </dsp:sp>
    <dsp:sp modelId="{6D5D572E-6647-45F7-B027-4C08C8362F7D}">
      <dsp:nvSpPr>
        <dsp:cNvPr id="0" name=""/>
        <dsp:cNvSpPr/>
      </dsp:nvSpPr>
      <dsp:spPr>
        <a:xfrm rot="3144134">
          <a:off x="1499361" y="2800809"/>
          <a:ext cx="1120256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1120256" y="1619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Y" sz="900" b="1" kern="1200"/>
        </a:p>
      </dsp:txBody>
      <dsp:txXfrm>
        <a:off x="2031483" y="2789003"/>
        <a:ext cx="56012" cy="56012"/>
      </dsp:txXfrm>
    </dsp:sp>
    <dsp:sp modelId="{B48FF652-0366-4219-8F10-925759F74D44}">
      <dsp:nvSpPr>
        <dsp:cNvPr id="0" name=""/>
        <dsp:cNvSpPr/>
      </dsp:nvSpPr>
      <dsp:spPr>
        <a:xfrm>
          <a:off x="2401232" y="2844851"/>
          <a:ext cx="2594131" cy="83191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1700" b="1" kern="1200" dirty="0" smtClean="0">
              <a:solidFill>
                <a:schemeClr val="tx1"/>
              </a:solidFill>
            </a:rPr>
            <a:t>VENTA DE TÍTULOS, ACCIONES  Y CUOTAS DE SOCIEDADES</a:t>
          </a:r>
          <a:endParaRPr lang="es-PY" sz="1700" b="1" kern="1200" dirty="0">
            <a:solidFill>
              <a:schemeClr val="tx1"/>
            </a:solidFill>
          </a:endParaRPr>
        </a:p>
      </dsp:txBody>
      <dsp:txXfrm>
        <a:off x="2425598" y="2869217"/>
        <a:ext cx="2545399" cy="78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0.65716</cdr:y>
    </cdr:from>
    <cdr:to>
      <cdr:x>1</cdr:x>
      <cdr:y>1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1440160" y="2070360"/>
          <a:ext cx="7200800" cy="108011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Y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0.2099</cdr:x>
      <cdr:y>0.38984</cdr:y>
    </cdr:from>
    <cdr:to>
      <cdr:x>0.66088</cdr:x>
      <cdr:y>0.52027</cdr:y>
    </cdr:to>
    <cdr:sp macro="" textlink="">
      <cdr:nvSpPr>
        <cdr:cNvPr id="2" name="Flecha derecha 1"/>
        <cdr:cNvSpPr/>
      </cdr:nvSpPr>
      <cdr:spPr>
        <a:xfrm xmlns:a="http://schemas.openxmlformats.org/drawingml/2006/main" rot="20118636">
          <a:off x="1541662" y="1179000"/>
          <a:ext cx="3312365" cy="39446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PY"/>
        </a:p>
      </cdr:txBody>
    </cdr:sp>
  </cdr:relSizeAnchor>
  <cdr:relSizeAnchor xmlns:cdr="http://schemas.openxmlformats.org/drawingml/2006/chartDrawing">
    <cdr:from>
      <cdr:x>0</cdr:x>
      <cdr:y>0</cdr:y>
    </cdr:from>
    <cdr:to>
      <cdr:x>0.06806</cdr:x>
      <cdr:y>0.08265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99915" cy="24995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892B-F561-4787-8F9D-618EBF2BAFE9}" type="datetimeFigureOut">
              <a:rPr lang="es-PY" smtClean="0"/>
              <a:t>24/01/2018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149CA-6C2D-4982-B1BA-1FE0AB2BEE99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9108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149CA-6C2D-4982-B1BA-1FE0AB2BEE99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0176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5783">
              <a:defRPr/>
            </a:pPr>
            <a:fld id="{C5558712-5281-4589-A5F0-F631E6D214FA}" type="slidenum">
              <a:rPr lang="es-PY">
                <a:solidFill>
                  <a:prstClr val="black"/>
                </a:solidFill>
                <a:latin typeface="Calibri" panose="020F0502020204030204"/>
              </a:rPr>
              <a:pPr defTabSz="455783">
                <a:defRPr/>
              </a:pPr>
              <a:t>8</a:t>
            </a:fld>
            <a:endParaRPr lang="es-PY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292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149CA-6C2D-4982-B1BA-1FE0AB2BEE99}" type="slidenum">
              <a:rPr lang="es-PY" smtClean="0"/>
              <a:t>30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0014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0AA44-490B-46C6-AC0C-E5C525BE9A10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D1B5-CBEE-47DB-A137-6E63A315119D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8C1D-42CA-42BC-AF0A-11397A18923D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210-3B44-41BB-A0C8-88C082B1CE93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6132-3B95-41C0-B841-6F76447CC7D0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392A-82B7-449B-B5DD-8897882A2B50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82D3-F436-4A0F-BB37-E7A14B2BDF34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6BFC-1A71-42A1-8449-531C3460670B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A5D6-21F0-443F-84DF-6745D472EB78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1F4E-094D-47A1-8726-D8E854E464C5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32A9-3904-4514-9788-CE4ED3147BA5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45BF-1830-4352-8323-0BB5538AE98A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E3AF-9259-4350-9BE6-67C3062C93B5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ACA5-2AB1-4497-A42F-23A2A033ABC5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3604-ECFB-4341-9FBC-3B25D7D44D0E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D2F9-CC8A-4D54-B314-4C12022ED64C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98B3-98DE-4FF0-9649-6631F78A3FD1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4FE1-50E1-41EC-818D-8B2F2CF0EA9F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A4CC-7FEC-4A98-BA0F-E3FD31211B8E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CEE7D-9264-4EB0-A73F-00C470465DCE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BE7-5799-4B26-8578-9638CA6F9FB3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F3D9-2609-4C38-88BB-9B6F6308A416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2949B2-0C7D-4893-B7B2-A66CEE139DAE}" type="datetimeFigureOut">
              <a:rPr lang="es-PY"/>
              <a:pPr>
                <a:defRPr/>
              </a:pPr>
              <a:t>24/01/2018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370D4A-34C1-4E9C-933E-3B9E9223703C}" type="slidenum">
              <a:rPr lang="es-PY"/>
              <a:pPr>
                <a:defRPr/>
              </a:pPr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37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5080413"/>
            <a:ext cx="6408712" cy="1440160"/>
          </a:xfrm>
          <a:prstGeom prst="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/>
              <a:t>	LA VERDAD SOBRE EL IMPUESTO A LA RENTA PERSONAL </a:t>
            </a:r>
            <a:endParaRPr lang="es-PY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3 Título"/>
          <p:cNvSpPr txBox="1">
            <a:spLocks/>
          </p:cNvSpPr>
          <p:nvPr/>
        </p:nvSpPr>
        <p:spPr bwMode="auto">
          <a:xfrm>
            <a:off x="0" y="1361088"/>
            <a:ext cx="93202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PY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PY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PY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CONTRIBUYENTES QUE </a:t>
            </a:r>
            <a:r>
              <a:rPr lang="es-PY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DECLARARON </a:t>
            </a:r>
            <a:r>
              <a:rPr lang="es-PY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INVERSIONES QUE </a:t>
            </a:r>
          </a:p>
          <a:p>
            <a:pPr algn="ctr"/>
            <a:r>
              <a:rPr lang="es-PY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SUPERAN SUS INGRESOS BRUTOS GRAVADOS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72726"/>
              </p:ext>
            </p:extLst>
          </p:nvPr>
        </p:nvGraphicFramePr>
        <p:xfrm>
          <a:off x="323527" y="2132856"/>
          <a:ext cx="8568953" cy="11277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192689"/>
                <a:gridCol w="2376264"/>
              </a:tblGrid>
              <a:tr h="936104">
                <a:tc>
                  <a:txBody>
                    <a:bodyPr/>
                    <a:lstStyle/>
                    <a:p>
                      <a:pPr algn="l"/>
                      <a:r>
                        <a:rPr lang="es-PY" sz="1600" b="1" dirty="0" smtClean="0">
                          <a:solidFill>
                            <a:schemeClr val="tx1"/>
                          </a:solidFill>
                        </a:rPr>
                        <a:t>MONTO TOTAL DECLARADO COMO INVERSIONES </a:t>
                      </a:r>
                      <a:r>
                        <a:rPr lang="es-PY" sz="1600" b="1" dirty="0" smtClean="0">
                          <a:solidFill>
                            <a:schemeClr val="tx1"/>
                          </a:solidFill>
                        </a:rPr>
                        <a:t>POR </a:t>
                      </a:r>
                      <a:r>
                        <a:rPr lang="es-PY" sz="2000" b="1" u="sng" dirty="0" smtClean="0">
                          <a:solidFill>
                            <a:schemeClr val="tx1"/>
                          </a:solidFill>
                        </a:rPr>
                        <a:t>6.362  </a:t>
                      </a:r>
                      <a:r>
                        <a:rPr lang="es-PY" sz="1600" b="1" u="sng" dirty="0" smtClean="0">
                          <a:solidFill>
                            <a:schemeClr val="tx1"/>
                          </a:solidFill>
                        </a:rPr>
                        <a:t>CONTRIBUYENTES,</a:t>
                      </a:r>
                      <a:r>
                        <a:rPr lang="es-PY" sz="1600" b="1" u="sng" baseline="0" dirty="0" smtClean="0">
                          <a:solidFill>
                            <a:schemeClr val="tx1"/>
                          </a:solidFill>
                        </a:rPr>
                        <a:t> INCUMPLIENDO EL LÍMITE ESTABLECIDO EN LA LEY (ART.13°)</a:t>
                      </a:r>
                      <a:r>
                        <a:rPr lang="es-PY" sz="1600" b="1" dirty="0" smtClean="0"/>
                        <a:t>STIMACIÓN </a:t>
                      </a:r>
                      <a:r>
                        <a:rPr lang="es-PY" sz="1600" b="1" dirty="0" smtClean="0"/>
                        <a:t>DE IRP A COBRAR, O PÉRDIDAS ARRASTRABLES A ELIMINAR </a:t>
                      </a:r>
                      <a:endParaRPr lang="es-PY" sz="1600" b="1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1800" b="1" dirty="0" smtClean="0">
                          <a:solidFill>
                            <a:schemeClr val="tx1"/>
                          </a:solidFill>
                        </a:rPr>
                        <a:t>3.017.177.400.665 </a:t>
                      </a:r>
                      <a:endParaRPr lang="es-PY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s-PY" sz="1800" b="1" dirty="0" smtClean="0"/>
                        <a:t>301.717.740.067 </a:t>
                      </a:r>
                      <a:endParaRPr lang="es-PY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483779"/>
              </p:ext>
            </p:extLst>
          </p:nvPr>
        </p:nvGraphicFramePr>
        <p:xfrm>
          <a:off x="323529" y="3356992"/>
          <a:ext cx="8568951" cy="306394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096344"/>
                <a:gridCol w="2376264"/>
                <a:gridCol w="3096343"/>
              </a:tblGrid>
              <a:tr h="412183"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LEY</a:t>
                      </a:r>
                      <a:r>
                        <a:rPr lang="es-PY" sz="1400" baseline="0" dirty="0" smtClean="0"/>
                        <a:t>  4.673/12|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err="1" smtClean="0"/>
                        <a:t>Dto</a:t>
                      </a:r>
                      <a:r>
                        <a:rPr lang="es-PY" sz="1400" dirty="0" smtClean="0"/>
                        <a:t> 9.371/12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DTO. 6.910/17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137">
                <a:tc>
                  <a:txBody>
                    <a:bodyPr/>
                    <a:lstStyle/>
                    <a:p>
                      <a:pPr algn="just"/>
                      <a:r>
                        <a:rPr lang="es-PY" sz="1400" dirty="0" smtClean="0"/>
                        <a:t>Artículo 13º …En todos los casos aplicables, </a:t>
                      </a:r>
                      <a:r>
                        <a:rPr lang="es-PY" sz="1400" b="1" u="sng" dirty="0" smtClean="0">
                          <a:solidFill>
                            <a:srgbClr val="FF0000"/>
                          </a:solidFill>
                        </a:rPr>
                        <a:t>las deducciones están limitadas al monto de la renta bruta</a:t>
                      </a:r>
                      <a:r>
                        <a:rPr lang="es-PY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PY" sz="1400" dirty="0" smtClean="0"/>
                        <a:t>y condicionadas a que se encuentren totalmente documentadas de acuerdo con las disposiciones legales con la constancia de por lo menos el número de RUC o cédula de identidad del contribuyente, fecha y detalle de la operación y timbrado de la Administración Tributaria….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Y" sz="1400" b="1" i="0" u="none" dirty="0" smtClean="0"/>
                        <a:t>Art. 31</a:t>
                      </a:r>
                      <a:r>
                        <a:rPr lang="es-PY" sz="1400" b="0" i="0" u="none" dirty="0" smtClean="0"/>
                        <a:t>.- Monto Máximo de Deducciones. El monto total de las deducciones a la Renta Bruta en concepto de gastos o desembolsos en ningún caso </a:t>
                      </a:r>
                      <a:r>
                        <a:rPr lang="es-PY" sz="1400" b="0" i="0" u="none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s-PY" sz="1400" b="1" i="0" u="none" dirty="0" smtClean="0">
                          <a:solidFill>
                            <a:srgbClr val="FF0000"/>
                          </a:solidFill>
                        </a:rPr>
                        <a:t>odrá exceder al monto de ésta</a:t>
                      </a:r>
                      <a:r>
                        <a:rPr lang="es-PY" sz="1400" b="1" i="0" u="none" dirty="0" smtClean="0"/>
                        <a:t>, </a:t>
                      </a:r>
                      <a:r>
                        <a:rPr lang="es-PY" sz="1400" b="1" i="0" u="none" dirty="0" smtClean="0">
                          <a:solidFill>
                            <a:srgbClr val="FF0000"/>
                          </a:solidFill>
                        </a:rPr>
                        <a:t>salvo las erogaciones que correspondan a inversiones.</a:t>
                      </a:r>
                      <a:endParaRPr lang="es-PY" sz="1400" b="1" i="0" u="non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i="0" u="none" dirty="0" smtClean="0"/>
                        <a:t>Art. 31.- Deducciones admisibles: Las deducciones en concepto de gastos e inversiones admitidas, estarán condicionadas a que los mismos se </a:t>
                      </a:r>
                      <a:r>
                        <a:rPr lang="es-PY" sz="1400" b="1" i="0" u="none" dirty="0" smtClean="0">
                          <a:solidFill>
                            <a:srgbClr val="FF0000"/>
                          </a:solidFill>
                        </a:rPr>
                        <a:t>efectúen con ingresos gravados del ejercicio</a:t>
                      </a:r>
                      <a:r>
                        <a:rPr lang="es-PY" sz="1400" b="1" i="0" u="none" baseline="0" dirty="0" smtClean="0">
                          <a:solidFill>
                            <a:srgbClr val="FF0000"/>
                          </a:solidFill>
                        </a:rPr>
                        <a:t> fiscal que se liquida</a:t>
                      </a:r>
                      <a:r>
                        <a:rPr lang="es-PY" sz="1400" i="0" u="none" baseline="0" dirty="0" smtClean="0"/>
                        <a:t>, o hayan sido cubiertos con ingresos provenientes de préstamos u otras fuentes de financiación, tales como la financiación del vendedor o el constructor. </a:t>
                      </a:r>
                      <a:endParaRPr lang="es-PY" sz="1400" b="1" i="0" u="none" dirty="0" smtClean="0"/>
                    </a:p>
                    <a:p>
                      <a:pPr algn="ctr"/>
                      <a:endParaRPr lang="es-PY" sz="1400" b="1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602158"/>
              </p:ext>
            </p:extLst>
          </p:nvPr>
        </p:nvGraphicFramePr>
        <p:xfrm>
          <a:off x="323528" y="1772816"/>
          <a:ext cx="8568951" cy="209981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36504"/>
                <a:gridCol w="2448272"/>
                <a:gridCol w="1584175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LEY</a:t>
                      </a:r>
                      <a:r>
                        <a:rPr lang="es-PY" sz="1400" baseline="0" dirty="0" smtClean="0"/>
                        <a:t>  4.673/12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err="1" smtClean="0"/>
                        <a:t>Dto</a:t>
                      </a:r>
                      <a:r>
                        <a:rPr lang="es-PY" sz="1400" dirty="0" smtClean="0"/>
                        <a:t> 9.371/12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DTO. 6.560/16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448">
                <a:tc>
                  <a:txBody>
                    <a:bodyPr/>
                    <a:lstStyle/>
                    <a:p>
                      <a:pPr algn="just"/>
                      <a:r>
                        <a:rPr lang="es-PY" sz="1400" dirty="0" smtClean="0"/>
                        <a:t>Artículo 13º.- Renta Bruta, Presunción de Renta Imponible y Renta Neta. 2)…Se presume, </a:t>
                      </a:r>
                      <a:r>
                        <a:rPr lang="es-PY" sz="1400" b="1" dirty="0" smtClean="0"/>
                        <a:t>salvo prueba en contrario</a:t>
                      </a:r>
                      <a:r>
                        <a:rPr lang="es-PY" sz="1400" dirty="0" smtClean="0"/>
                        <a:t>, que todo enriquecimiento o aumento patrimonial procede de rentas sujetas por el presente impuesto. En su caso, el contribuyente estará compelido a probar que el enriquecimiento o aumento patrimonial proviene de actividades no gravadas por este impuesto.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Y" sz="1400" u="sng" dirty="0" smtClean="0"/>
                        <a:t>Art. 21.- </a:t>
                      </a:r>
                      <a:r>
                        <a:rPr lang="es-PY" sz="1400" u="none" dirty="0" smtClean="0"/>
                        <a:t>Presunción de Renta. Si el contribuyente alegare que su incremento patrimonial proviene de actividades no gravadas por impuesto alguno, </a:t>
                      </a:r>
                      <a:r>
                        <a:rPr lang="es-PY" sz="1400" b="1" u="none" dirty="0" smtClean="0"/>
                        <a:t>deberá acreditarlo mediante documentación pertinente. </a:t>
                      </a:r>
                      <a:endParaRPr lang="es-PY" sz="1400" u="none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b="1" u="sng" dirty="0" smtClean="0"/>
                        <a:t>Sin Modificación</a:t>
                      </a:r>
                    </a:p>
                    <a:p>
                      <a:pPr algn="ctr"/>
                      <a:endParaRPr lang="es-PY" sz="1400" b="1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56275" y="1700790"/>
            <a:ext cx="8136904" cy="1373049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Y" sz="1600" b="1" dirty="0">
              <a:solidFill>
                <a:schemeClr val="tx1"/>
              </a:solidFill>
            </a:endParaRPr>
          </a:p>
          <a:p>
            <a:pPr algn="just"/>
            <a:r>
              <a:rPr lang="es-PY" sz="2000" b="1" dirty="0">
                <a:solidFill>
                  <a:schemeClr val="bg1"/>
                </a:solidFill>
              </a:rPr>
              <a:t>SE AFIRMA QUE:</a:t>
            </a:r>
          </a:p>
          <a:p>
            <a:pPr algn="just"/>
            <a:r>
              <a:rPr lang="es-PY" sz="2000" b="1" dirty="0">
                <a:solidFill>
                  <a:schemeClr val="bg1"/>
                </a:solidFill>
              </a:rPr>
              <a:t>El acuerdo con los empresarios firmado en el año 2003 con el entonces Ministro Dionisio Borda, PREVÍA LA DEDUCCIÓN TOTAL DE TODO TIPO DE INVERSIONES Y GASTOS</a:t>
            </a:r>
          </a:p>
          <a:p>
            <a:r>
              <a:rPr lang="es-PY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26818" y="3356992"/>
            <a:ext cx="8136904" cy="27363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PY" sz="2800" b="1" dirty="0" smtClean="0">
                <a:solidFill>
                  <a:schemeClr val="tx1"/>
                </a:solidFill>
              </a:rPr>
              <a:t>En dicho documento, suscrito por varios empresarios representantes de distintos gremios, se puede observar que SE ACORDARON “CRITERIOS </a:t>
            </a:r>
            <a:r>
              <a:rPr lang="es-PY" sz="2800" b="1" dirty="0">
                <a:solidFill>
                  <a:schemeClr val="tx1"/>
                </a:solidFill>
              </a:rPr>
              <a:t>DE DEDUCIBILIDAD DE GRAN AMPLITUD”, PERO NO DE “TOTAL DEDUCIBILIDAD</a:t>
            </a:r>
            <a:r>
              <a:rPr lang="es-PY" sz="2800" b="1" dirty="0" smtClean="0">
                <a:solidFill>
                  <a:schemeClr val="tx1"/>
                </a:solidFill>
              </a:rPr>
              <a:t>” como se afirma. </a:t>
            </a:r>
            <a:endParaRPr lang="es-PY" sz="2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PY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04019" y="2202867"/>
            <a:ext cx="1803944" cy="66367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653472"/>
            <a:ext cx="6681680" cy="184397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411760" y="2835922"/>
            <a:ext cx="1512168" cy="465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0" name="Elipse 9"/>
          <p:cNvSpPr/>
          <p:nvPr/>
        </p:nvSpPr>
        <p:spPr>
          <a:xfrm>
            <a:off x="1001294" y="5746425"/>
            <a:ext cx="3966439" cy="676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1" name="CuadroTexto 10"/>
          <p:cNvSpPr txBox="1"/>
          <p:nvPr/>
        </p:nvSpPr>
        <p:spPr>
          <a:xfrm>
            <a:off x="982836" y="6660068"/>
            <a:ext cx="709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 smtClean="0"/>
              <a:t> </a:t>
            </a:r>
            <a:endParaRPr lang="es-PY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4659" y="1623445"/>
            <a:ext cx="82626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1400" b="1" dirty="0" smtClean="0">
                <a:solidFill>
                  <a:srgbClr val="C00000"/>
                </a:solidFill>
              </a:rPr>
              <a:t> </a:t>
            </a:r>
            <a:r>
              <a:rPr lang="es-PY" sz="1400" b="1" dirty="0">
                <a:solidFill>
                  <a:srgbClr val="C00000"/>
                </a:solidFill>
              </a:rPr>
              <a:t>Acuerdo </a:t>
            </a:r>
            <a:r>
              <a:rPr lang="es-PY" sz="1400" b="1" dirty="0" smtClean="0">
                <a:solidFill>
                  <a:srgbClr val="C00000"/>
                </a:solidFill>
              </a:rPr>
              <a:t>suscrito el </a:t>
            </a:r>
            <a:r>
              <a:rPr lang="es-PY" sz="1400" b="1" dirty="0">
                <a:solidFill>
                  <a:srgbClr val="C00000"/>
                </a:solidFill>
              </a:rPr>
              <a:t>12 de noviembre de </a:t>
            </a:r>
            <a:r>
              <a:rPr lang="es-PY" sz="1400" b="1" dirty="0" smtClean="0">
                <a:solidFill>
                  <a:srgbClr val="C00000"/>
                </a:solidFill>
              </a:rPr>
              <a:t>2003, entre Nicanor </a:t>
            </a:r>
            <a:r>
              <a:rPr lang="es-PY" sz="1400" b="1" dirty="0">
                <a:solidFill>
                  <a:srgbClr val="C00000"/>
                </a:solidFill>
              </a:rPr>
              <a:t>Duarte </a:t>
            </a:r>
            <a:r>
              <a:rPr lang="es-PY" sz="1400" b="1" dirty="0" smtClean="0">
                <a:solidFill>
                  <a:srgbClr val="C00000"/>
                </a:solidFill>
              </a:rPr>
              <a:t>Frutos y </a:t>
            </a:r>
            <a:r>
              <a:rPr lang="es-PY" sz="1400" b="1" dirty="0">
                <a:solidFill>
                  <a:srgbClr val="C00000"/>
                </a:solidFill>
              </a:rPr>
              <a:t>Dionisio </a:t>
            </a:r>
            <a:r>
              <a:rPr lang="es-PY" sz="1400" b="1" dirty="0" smtClean="0">
                <a:solidFill>
                  <a:srgbClr val="C00000"/>
                </a:solidFill>
              </a:rPr>
              <a:t>Borda, y </a:t>
            </a:r>
            <a:r>
              <a:rPr lang="es-PY" sz="1400" b="1" dirty="0">
                <a:solidFill>
                  <a:srgbClr val="C00000"/>
                </a:solidFill>
              </a:rPr>
              <a:t>en representación de los </a:t>
            </a:r>
            <a:r>
              <a:rPr lang="es-PY" sz="1400" b="1" dirty="0" smtClean="0">
                <a:solidFill>
                  <a:srgbClr val="C00000"/>
                </a:solidFill>
              </a:rPr>
              <a:t>gremios, </a:t>
            </a:r>
            <a:r>
              <a:rPr lang="es-PY" sz="1400" b="1" dirty="0">
                <a:solidFill>
                  <a:srgbClr val="C00000"/>
                </a:solidFill>
              </a:rPr>
              <a:t>Max Haber; Alberto </a:t>
            </a:r>
            <a:r>
              <a:rPr lang="es-PY" sz="1400" b="1" dirty="0" err="1">
                <a:solidFill>
                  <a:srgbClr val="C00000"/>
                </a:solidFill>
              </a:rPr>
              <a:t>Soljancic</a:t>
            </a:r>
            <a:r>
              <a:rPr lang="es-PY" sz="1400" b="1" dirty="0">
                <a:solidFill>
                  <a:srgbClr val="C00000"/>
                </a:solidFill>
              </a:rPr>
              <a:t>; Guillermo Stanley; Ricardo Santos; </a:t>
            </a:r>
            <a:r>
              <a:rPr lang="es-PY" sz="1400" b="1" dirty="0" smtClean="0">
                <a:solidFill>
                  <a:srgbClr val="C00000"/>
                </a:solidFill>
              </a:rPr>
              <a:t>César </a:t>
            </a:r>
            <a:r>
              <a:rPr lang="es-PY" sz="1400" b="1" dirty="0">
                <a:solidFill>
                  <a:srgbClr val="C00000"/>
                </a:solidFill>
              </a:rPr>
              <a:t>Jure </a:t>
            </a:r>
            <a:r>
              <a:rPr lang="es-PY" sz="1400" b="1" dirty="0" err="1">
                <a:solidFill>
                  <a:srgbClr val="C00000"/>
                </a:solidFill>
              </a:rPr>
              <a:t>Junis</a:t>
            </a:r>
            <a:r>
              <a:rPr lang="es-PY" sz="1400" b="1" dirty="0">
                <a:solidFill>
                  <a:srgbClr val="C00000"/>
                </a:solidFill>
              </a:rPr>
              <a:t>; Carlos Jorge </a:t>
            </a:r>
            <a:r>
              <a:rPr lang="es-PY" sz="1400" b="1" dirty="0" err="1">
                <a:solidFill>
                  <a:srgbClr val="C00000"/>
                </a:solidFill>
              </a:rPr>
              <a:t>Biederman</a:t>
            </a:r>
            <a:r>
              <a:rPr lang="es-PY" sz="1400" b="1" dirty="0">
                <a:solidFill>
                  <a:srgbClr val="C00000"/>
                </a:solidFill>
              </a:rPr>
              <a:t> y Gustavo </a:t>
            </a:r>
            <a:r>
              <a:rPr lang="es-PY" sz="1400" b="1" dirty="0" err="1" smtClean="0">
                <a:solidFill>
                  <a:srgbClr val="C00000"/>
                </a:solidFill>
              </a:rPr>
              <a:t>Sawasky</a:t>
            </a:r>
            <a:r>
              <a:rPr lang="es-PY" sz="1400" b="1" dirty="0" smtClean="0">
                <a:solidFill>
                  <a:srgbClr val="C00000"/>
                </a:solidFill>
              </a:rPr>
              <a:t>.</a:t>
            </a:r>
            <a:endParaRPr lang="es-PY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Rectángulo redondeado 3"/>
          <p:cNvSpPr/>
          <p:nvPr/>
        </p:nvSpPr>
        <p:spPr>
          <a:xfrm>
            <a:off x="394274" y="1700790"/>
            <a:ext cx="8136904" cy="1373049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2000" b="1" dirty="0" smtClean="0">
                <a:solidFill>
                  <a:schemeClr val="bg1"/>
                </a:solidFill>
              </a:rPr>
              <a:t>SE </a:t>
            </a:r>
            <a:r>
              <a:rPr lang="es-PY" sz="2000" b="1" dirty="0">
                <a:solidFill>
                  <a:schemeClr val="bg1"/>
                </a:solidFill>
              </a:rPr>
              <a:t>AFIRMA QUE:</a:t>
            </a:r>
          </a:p>
          <a:p>
            <a:pPr algn="ctr"/>
            <a:r>
              <a:rPr lang="es-PY" sz="2000" b="1" dirty="0" smtClean="0">
                <a:solidFill>
                  <a:schemeClr val="bg1"/>
                </a:solidFill>
              </a:rPr>
              <a:t>El</a:t>
            </a:r>
            <a:r>
              <a:rPr lang="es-PY" sz="2000" b="1" dirty="0" smtClean="0">
                <a:solidFill>
                  <a:schemeClr val="bg1"/>
                </a:solidFill>
              </a:rPr>
              <a:t> </a:t>
            </a:r>
            <a:r>
              <a:rPr lang="es-PY" sz="2000" b="1" dirty="0">
                <a:solidFill>
                  <a:schemeClr val="bg1"/>
                </a:solidFill>
              </a:rPr>
              <a:t>Decreto N° </a:t>
            </a:r>
            <a:r>
              <a:rPr lang="es-PY" sz="2000" b="1" dirty="0" smtClean="0">
                <a:solidFill>
                  <a:schemeClr val="bg1"/>
                </a:solidFill>
              </a:rPr>
              <a:t>6.560/16 </a:t>
            </a:r>
            <a:r>
              <a:rPr lang="es-PY" sz="2000" b="1" dirty="0">
                <a:solidFill>
                  <a:schemeClr val="bg1"/>
                </a:solidFill>
              </a:rPr>
              <a:t>es </a:t>
            </a:r>
            <a:r>
              <a:rPr lang="es-PY" sz="2000" b="1" dirty="0" smtClean="0">
                <a:solidFill>
                  <a:schemeClr val="bg1"/>
                </a:solidFill>
              </a:rPr>
              <a:t>RETROACTIVO</a:t>
            </a:r>
            <a:endParaRPr lang="es-PY" sz="2000" b="1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26818" y="3356992"/>
            <a:ext cx="8136904" cy="27363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PY" sz="2400" b="1" dirty="0" smtClean="0">
                <a:solidFill>
                  <a:schemeClr val="tx1"/>
                </a:solidFill>
              </a:rPr>
              <a:t>Por acuerdo suscripto el 02/03/17, por Santiago Peña y Marta González Ayala, y Eduardo </a:t>
            </a:r>
            <a:r>
              <a:rPr lang="es-PY" sz="2400" b="1" dirty="0" err="1" smtClean="0">
                <a:solidFill>
                  <a:schemeClr val="tx1"/>
                </a:solidFill>
              </a:rPr>
              <a:t>Felippo</a:t>
            </a:r>
            <a:r>
              <a:rPr lang="es-PY" sz="2400" b="1" dirty="0" smtClean="0">
                <a:solidFill>
                  <a:schemeClr val="tx1"/>
                </a:solidFill>
              </a:rPr>
              <a:t> y otros empresarios, </a:t>
            </a:r>
            <a:r>
              <a:rPr lang="es-PY" sz="2400" b="1" dirty="0" smtClean="0">
                <a:solidFill>
                  <a:schemeClr val="tx1"/>
                </a:solidFill>
              </a:rPr>
              <a:t>se acordó </a:t>
            </a:r>
            <a:r>
              <a:rPr lang="es-PY" sz="2400" b="1" dirty="0" smtClean="0">
                <a:solidFill>
                  <a:schemeClr val="tx1"/>
                </a:solidFill>
              </a:rPr>
              <a:t>que el Decreto 6.560/16 regiría recién a partir del ejercicio fiscal 2017. Este acuerdo se materializó con el Decreto  N° 6.910/17 del 15/03/17.</a:t>
            </a:r>
          </a:p>
          <a:p>
            <a:pPr marL="0" indent="0" algn="just">
              <a:buNone/>
            </a:pPr>
            <a:endParaRPr lang="es-PY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461"/>
            <a:ext cx="8712968" cy="71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323528" y="1556792"/>
            <a:ext cx="8424936" cy="2016224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b="1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s-PY" b="1" dirty="0">
                <a:solidFill>
                  <a:schemeClr val="bg1"/>
                </a:solidFill>
              </a:rPr>
              <a:t>El Decreto 6.560/16 que modificó el anterior 9.371/12, fue emitido </a:t>
            </a:r>
            <a:r>
              <a:rPr lang="es-PY" b="1" dirty="0" smtClean="0">
                <a:solidFill>
                  <a:schemeClr val="bg1"/>
                </a:solidFill>
              </a:rPr>
              <a:t>para </a:t>
            </a:r>
            <a:r>
              <a:rPr lang="es-PY" b="1" dirty="0">
                <a:solidFill>
                  <a:schemeClr val="bg1"/>
                </a:solidFill>
              </a:rPr>
              <a:t>corregir los </a:t>
            </a:r>
            <a:r>
              <a:rPr lang="es-PY" b="1" dirty="0" smtClean="0">
                <a:solidFill>
                  <a:schemeClr val="bg1"/>
                </a:solidFill>
              </a:rPr>
              <a:t>excesos de este último</a:t>
            </a:r>
            <a:r>
              <a:rPr lang="es-PY" b="1" dirty="0">
                <a:solidFill>
                  <a:schemeClr val="bg1"/>
                </a:solidFill>
              </a:rPr>
              <a:t>, que permitían deducir Inversiones más allá de lo estrictamente establecido en </a:t>
            </a:r>
            <a:r>
              <a:rPr lang="es-PY" b="1" dirty="0" smtClean="0">
                <a:solidFill>
                  <a:schemeClr val="bg1"/>
                </a:solidFill>
              </a:rPr>
              <a:t>la Ley </a:t>
            </a:r>
            <a:r>
              <a:rPr lang="es-PY" b="1" dirty="0">
                <a:solidFill>
                  <a:schemeClr val="bg1"/>
                </a:solidFill>
              </a:rPr>
              <a:t>4.673/12, aún cuando las mismas superaban los ingresos gravados obtenidos en el ejercicio fiscal (Art. 31°). </a:t>
            </a:r>
          </a:p>
          <a:p>
            <a:pPr algn="just"/>
            <a:r>
              <a:rPr lang="es-PY" b="1" dirty="0">
                <a:solidFill>
                  <a:schemeClr val="bg1"/>
                </a:solidFill>
              </a:rPr>
              <a:t>En cambio, la </a:t>
            </a:r>
            <a:r>
              <a:rPr lang="es-PY" b="1" dirty="0" smtClean="0">
                <a:solidFill>
                  <a:schemeClr val="bg1"/>
                </a:solidFill>
              </a:rPr>
              <a:t>Ley </a:t>
            </a:r>
            <a:r>
              <a:rPr lang="es-PY" b="1" dirty="0">
                <a:solidFill>
                  <a:schemeClr val="bg1"/>
                </a:solidFill>
              </a:rPr>
              <a:t>SOLO PERMITE DEDUCIR INVERSIONES Y GASTOS, HASTA EL MONTO DE LA RENTA GRAVADA (Art. 13° de </a:t>
            </a:r>
            <a:r>
              <a:rPr lang="es-PY" b="1" dirty="0" smtClean="0">
                <a:solidFill>
                  <a:schemeClr val="bg1"/>
                </a:solidFill>
              </a:rPr>
              <a:t>la Ley </a:t>
            </a:r>
            <a:r>
              <a:rPr lang="es-PY" b="1" dirty="0">
                <a:solidFill>
                  <a:schemeClr val="bg1"/>
                </a:solidFill>
              </a:rPr>
              <a:t>4.673/12). </a:t>
            </a:r>
          </a:p>
          <a:p>
            <a:endParaRPr lang="es-PY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23528" y="3712170"/>
            <a:ext cx="8424936" cy="28131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Y" b="1" dirty="0">
                <a:solidFill>
                  <a:schemeClr val="tx1"/>
                </a:solidFill>
              </a:rPr>
              <a:t>A pesar de que la SET detectó más de SEIS MIL contribuyentes que, haciendo uso de lo permitido por el </a:t>
            </a:r>
            <a:r>
              <a:rPr lang="es-PY" b="1" dirty="0" smtClean="0">
                <a:solidFill>
                  <a:schemeClr val="tx1"/>
                </a:solidFill>
              </a:rPr>
              <a:t>Decreto</a:t>
            </a:r>
            <a:r>
              <a:rPr lang="es-PY" b="1" dirty="0">
                <a:solidFill>
                  <a:schemeClr val="tx1"/>
                </a:solidFill>
              </a:rPr>
              <a:t> </a:t>
            </a:r>
            <a:r>
              <a:rPr lang="es-PY" b="1" dirty="0" smtClean="0">
                <a:solidFill>
                  <a:schemeClr val="tx1"/>
                </a:solidFill>
              </a:rPr>
              <a:t>9.371/12</a:t>
            </a:r>
            <a:r>
              <a:rPr lang="es-PY" b="1" dirty="0">
                <a:solidFill>
                  <a:schemeClr val="tx1"/>
                </a:solidFill>
              </a:rPr>
              <a:t>, declararon Inversiones superiores a sus ingresos gravados, NO HA REALIZADO NI PRETENDE RECLAMAR suma alguna a estos, lo que demuestra que el Decreto NO ES RETROACTIVO, NI SE APLICA DICHA NORMA DE MANERA RETROACTIVA.</a:t>
            </a:r>
          </a:p>
          <a:p>
            <a:pPr algn="just"/>
            <a:r>
              <a:rPr lang="es-PY" b="1" dirty="0">
                <a:solidFill>
                  <a:schemeClr val="tx1"/>
                </a:solidFill>
              </a:rPr>
              <a:t>En cambio, para el ejercicio 2017 YA RIGE EL DECRETO 6.560/16, por tanto, la presentación de las Declaraciones Juradas  de este </a:t>
            </a:r>
            <a:r>
              <a:rPr lang="es-PY" b="1" dirty="0" smtClean="0">
                <a:solidFill>
                  <a:schemeClr val="tx1"/>
                </a:solidFill>
              </a:rPr>
              <a:t>año </a:t>
            </a:r>
            <a:r>
              <a:rPr lang="es-PY" b="1" dirty="0">
                <a:solidFill>
                  <a:schemeClr val="tx1"/>
                </a:solidFill>
              </a:rPr>
              <a:t>deben ceñirse  estrictamente al Decreto actual, que está ajustado a lo dispuesto en la Ley 4.673/12. </a:t>
            </a:r>
          </a:p>
        </p:txBody>
      </p:sp>
    </p:spTree>
    <p:extLst>
      <p:ext uri="{BB962C8B-B14F-4D97-AF65-F5344CB8AC3E}">
        <p14:creationId xmlns:p14="http://schemas.microsoft.com/office/powerpoint/2010/main" val="14636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56275" y="1700790"/>
            <a:ext cx="8136904" cy="1373049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PY" sz="2000" b="1" dirty="0" smtClean="0"/>
              <a:t>SE </a:t>
            </a:r>
            <a:r>
              <a:rPr lang="es-PY" sz="2000" b="1" dirty="0"/>
              <a:t>AFIRMA QUE</a:t>
            </a:r>
            <a:r>
              <a:rPr lang="es-PY" sz="2000" b="1" dirty="0" smtClean="0"/>
              <a:t>:</a:t>
            </a:r>
          </a:p>
          <a:p>
            <a:pPr marL="0" indent="0" algn="ctr">
              <a:buNone/>
            </a:pPr>
            <a:r>
              <a:rPr lang="es-PY" sz="2000" b="1" dirty="0" smtClean="0"/>
              <a:t>La SET cambió </a:t>
            </a:r>
            <a:r>
              <a:rPr lang="es-PY" sz="2000" b="1" dirty="0" smtClean="0"/>
              <a:t>la </a:t>
            </a:r>
            <a:r>
              <a:rPr lang="es-PY" sz="2000" b="1" dirty="0" smtClean="0"/>
              <a:t>postura asumida en la Consulta Vinculante del 2015, con respecto a las </a:t>
            </a:r>
            <a:r>
              <a:rPr lang="es-PY" sz="2000" b="1" dirty="0" smtClean="0"/>
              <a:t>Inversiones </a:t>
            </a:r>
            <a:r>
              <a:rPr lang="es-PY" sz="2000" b="1" dirty="0" smtClean="0"/>
              <a:t>en acciones</a:t>
            </a:r>
            <a:endParaRPr lang="es-PY" sz="2000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426818" y="3356992"/>
            <a:ext cx="8136904" cy="27363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PY" sz="2400" b="1" dirty="0" smtClean="0">
                <a:solidFill>
                  <a:schemeClr val="tx1"/>
                </a:solidFill>
              </a:rPr>
              <a:t>Esta afirmación tampoco es cierta</a:t>
            </a:r>
            <a:r>
              <a:rPr lang="es-PY" sz="2400" b="1" dirty="0" smtClean="0">
                <a:solidFill>
                  <a:schemeClr val="tx1"/>
                </a:solidFill>
              </a:rPr>
              <a:t>, pues como se muestra seguidamente, la </a:t>
            </a:r>
            <a:r>
              <a:rPr lang="es-PY" sz="2400" b="1" dirty="0">
                <a:solidFill>
                  <a:schemeClr val="tx1"/>
                </a:solidFill>
              </a:rPr>
              <a:t>SET </a:t>
            </a:r>
            <a:r>
              <a:rPr lang="es-PY" sz="2400" b="1" dirty="0" smtClean="0">
                <a:solidFill>
                  <a:schemeClr val="tx1"/>
                </a:solidFill>
              </a:rPr>
              <a:t>ratificó en la </a:t>
            </a:r>
            <a:r>
              <a:rPr lang="es-PY" sz="2400" b="1" dirty="0" smtClean="0">
                <a:solidFill>
                  <a:schemeClr val="tx1"/>
                </a:solidFill>
              </a:rPr>
              <a:t>Consulta, </a:t>
            </a:r>
            <a:r>
              <a:rPr lang="es-PY" sz="2400" b="1" dirty="0" smtClean="0">
                <a:solidFill>
                  <a:schemeClr val="tx1"/>
                </a:solidFill>
              </a:rPr>
              <a:t>y en el </a:t>
            </a:r>
            <a:r>
              <a:rPr lang="es-PY" sz="2400" b="1" dirty="0" smtClean="0">
                <a:solidFill>
                  <a:schemeClr val="tx1"/>
                </a:solidFill>
              </a:rPr>
              <a:t>Recurso </a:t>
            </a:r>
            <a:r>
              <a:rPr lang="es-PY" sz="2400" b="1" dirty="0" smtClean="0">
                <a:solidFill>
                  <a:schemeClr val="tx1"/>
                </a:solidFill>
              </a:rPr>
              <a:t>de </a:t>
            </a:r>
            <a:r>
              <a:rPr lang="es-PY" sz="2400" b="1" dirty="0" smtClean="0">
                <a:solidFill>
                  <a:schemeClr val="tx1"/>
                </a:solidFill>
              </a:rPr>
              <a:t>Reconsideración </a:t>
            </a:r>
            <a:r>
              <a:rPr lang="es-PY" sz="2400" b="1" dirty="0" smtClean="0">
                <a:solidFill>
                  <a:schemeClr val="tx1"/>
                </a:solidFill>
              </a:rPr>
              <a:t>contra la misma, su </a:t>
            </a:r>
            <a:r>
              <a:rPr lang="es-PY" sz="2400" b="1" dirty="0">
                <a:solidFill>
                  <a:schemeClr val="tx1"/>
                </a:solidFill>
              </a:rPr>
              <a:t>interpretación de apego irrestricto a la </a:t>
            </a:r>
            <a:r>
              <a:rPr lang="es-PY" sz="2400" b="1" dirty="0" smtClean="0">
                <a:solidFill>
                  <a:schemeClr val="tx1"/>
                </a:solidFill>
              </a:rPr>
              <a:t>Ley. Además, tal como dispone el Art. </a:t>
            </a:r>
            <a:r>
              <a:rPr lang="es-PY" sz="2400" b="1" dirty="0" smtClean="0">
                <a:solidFill>
                  <a:srgbClr val="DD0D12"/>
                </a:solidFill>
              </a:rPr>
              <a:t>-------</a:t>
            </a:r>
            <a:r>
              <a:rPr lang="es-PY" sz="2400" b="1" dirty="0" smtClean="0">
                <a:solidFill>
                  <a:schemeClr val="tx1"/>
                </a:solidFill>
              </a:rPr>
              <a:t> de la Consulta Vinculante tiene efecto solamente </a:t>
            </a:r>
            <a:endParaRPr lang="es-PY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78829" y="2220027"/>
            <a:ext cx="8805941" cy="160020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4042122"/>
            <a:ext cx="8705258" cy="169468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7200" y="1628800"/>
            <a:ext cx="814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srgbClr val="C00000"/>
                </a:solidFill>
              </a:rPr>
              <a:t>Respuesta emitida en la Consulta Vinculante </a:t>
            </a:r>
            <a:r>
              <a:rPr lang="es-PY" b="1" dirty="0" smtClean="0">
                <a:solidFill>
                  <a:srgbClr val="C00000"/>
                </a:solidFill>
              </a:rPr>
              <a:t>del 29/05/2014</a:t>
            </a:r>
            <a:endParaRPr lang="es-PY" b="1" dirty="0">
              <a:solidFill>
                <a:srgbClr val="C0000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79512" y="2564904"/>
            <a:ext cx="870525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506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350960" y="1957817"/>
            <a:ext cx="8037463" cy="835701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516631" y="2727006"/>
            <a:ext cx="7871792" cy="2602974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4"/>
          <a:srcRect l="1707" r="-1"/>
          <a:stretch/>
        </p:blipFill>
        <p:spPr bwMode="auto">
          <a:xfrm>
            <a:off x="524703" y="5558213"/>
            <a:ext cx="7830517" cy="889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475582" y="2779971"/>
            <a:ext cx="7949972" cy="936105"/>
          </a:xfrm>
          <a:prstGeom prst="roundRect">
            <a:avLst/>
          </a:prstGeom>
          <a:noFill/>
          <a:ln w="60325">
            <a:solidFill>
              <a:srgbClr val="FB8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sp>
        <p:nvSpPr>
          <p:cNvPr id="12" name="Rectángulo redondeado 11"/>
          <p:cNvSpPr/>
          <p:nvPr/>
        </p:nvSpPr>
        <p:spPr>
          <a:xfrm>
            <a:off x="454371" y="3808875"/>
            <a:ext cx="7971183" cy="1706134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Y"/>
          </a:p>
        </p:txBody>
      </p:sp>
      <p:cxnSp>
        <p:nvCxnSpPr>
          <p:cNvPr id="13" name="Conector recto 12"/>
          <p:cNvCxnSpPr/>
          <p:nvPr/>
        </p:nvCxnSpPr>
        <p:spPr>
          <a:xfrm>
            <a:off x="2411760" y="3178968"/>
            <a:ext cx="5858370" cy="69056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474801" y="3267859"/>
            <a:ext cx="6522542" cy="66675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70983" y="1337358"/>
            <a:ext cx="897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srgbClr val="C00000"/>
                </a:solidFill>
              </a:rPr>
              <a:t>Respuesta al Recurso de Reconsideración interpuesto en contra de la </a:t>
            </a:r>
            <a:r>
              <a:rPr lang="es-PY" b="1" dirty="0" smtClean="0">
                <a:solidFill>
                  <a:srgbClr val="C00000"/>
                </a:solidFill>
              </a:rPr>
              <a:t>Consulta Vinculante Anterior</a:t>
            </a:r>
            <a:endParaRPr lang="es-PY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26818" y="1844824"/>
            <a:ext cx="8136904" cy="10081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PY" sz="2000" b="1" dirty="0">
                <a:solidFill>
                  <a:schemeClr val="bg1"/>
                </a:solidFill>
              </a:rPr>
              <a:t>SE AFIRMA QUE:</a:t>
            </a:r>
          </a:p>
          <a:p>
            <a:pPr marL="0" indent="0" algn="ctr">
              <a:buNone/>
            </a:pPr>
            <a:r>
              <a:rPr lang="es-PY" sz="2000" b="1" dirty="0" smtClean="0">
                <a:solidFill>
                  <a:schemeClr val="bg1"/>
                </a:solidFill>
              </a:rPr>
              <a:t>EL </a:t>
            </a:r>
            <a:r>
              <a:rPr lang="es-PY" sz="2000" b="1" dirty="0">
                <a:solidFill>
                  <a:schemeClr val="bg1"/>
                </a:solidFill>
              </a:rPr>
              <a:t>OBJETIVO DEL IRP ERA SOLAMENTE </a:t>
            </a:r>
            <a:r>
              <a:rPr lang="es-PY" sz="2000" b="1" dirty="0" smtClean="0">
                <a:solidFill>
                  <a:schemeClr val="bg1"/>
                </a:solidFill>
              </a:rPr>
              <a:t>EL DE </a:t>
            </a:r>
          </a:p>
          <a:p>
            <a:pPr marL="0" indent="0" algn="ctr">
              <a:buNone/>
            </a:pPr>
            <a:r>
              <a:rPr lang="es-PY" sz="2000" b="1" dirty="0" smtClean="0">
                <a:solidFill>
                  <a:schemeClr val="bg1"/>
                </a:solidFill>
              </a:rPr>
              <a:t>FORMALIZAR </a:t>
            </a:r>
            <a:r>
              <a:rPr lang="es-PY" sz="2000" b="1" dirty="0">
                <a:solidFill>
                  <a:schemeClr val="bg1"/>
                </a:solidFill>
              </a:rPr>
              <a:t>LA ECONOMÍA.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26818" y="3356992"/>
            <a:ext cx="8136904" cy="2736304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PY" sz="2800" b="1" dirty="0">
                <a:solidFill>
                  <a:schemeClr val="tx1"/>
                </a:solidFill>
              </a:rPr>
              <a:t>Sin embargo, en los antecedentes del Proyecto de la Ley 4.673/12 se puede apreciar </a:t>
            </a:r>
            <a:r>
              <a:rPr lang="es-PY" sz="2800" b="1" dirty="0" smtClean="0">
                <a:solidFill>
                  <a:schemeClr val="tx1"/>
                </a:solidFill>
              </a:rPr>
              <a:t>que, </a:t>
            </a:r>
            <a:r>
              <a:rPr lang="es-PY" sz="2800" b="1" dirty="0">
                <a:solidFill>
                  <a:schemeClr val="tx1"/>
                </a:solidFill>
              </a:rPr>
              <a:t>además del importante objetivo de la FORMALIZACIÓN, desde el </a:t>
            </a:r>
            <a:r>
              <a:rPr lang="es-PY" sz="2800" b="1" dirty="0" smtClean="0">
                <a:solidFill>
                  <a:schemeClr val="tx1"/>
                </a:solidFill>
              </a:rPr>
              <a:t>inicio </a:t>
            </a:r>
            <a:r>
              <a:rPr lang="es-PY" sz="2800" b="1" dirty="0">
                <a:solidFill>
                  <a:schemeClr val="tx1"/>
                </a:solidFill>
              </a:rPr>
              <a:t>este impuesto también persiguió una </a:t>
            </a:r>
            <a:r>
              <a:rPr lang="es-PY" sz="2800" b="1" dirty="0" smtClean="0">
                <a:solidFill>
                  <a:schemeClr val="tx1"/>
                </a:solidFill>
              </a:rPr>
              <a:t>MAYOR RECAUDACIÓN y MAYOR EQUIDAD.</a:t>
            </a:r>
          </a:p>
          <a:p>
            <a:pPr marL="0" indent="0">
              <a:buNone/>
            </a:pPr>
            <a:endParaRPr lang="es-PY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82419" y="1700809"/>
            <a:ext cx="8136904" cy="936104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s-PY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PY" sz="2000" b="1" dirty="0" smtClean="0">
                <a:solidFill>
                  <a:schemeClr val="bg1"/>
                </a:solidFill>
              </a:rPr>
              <a:t>Se afirma que: el formulario </a:t>
            </a:r>
            <a:r>
              <a:rPr lang="es-PY" sz="2000" b="1" dirty="0" smtClean="0">
                <a:solidFill>
                  <a:schemeClr val="bg1"/>
                </a:solidFill>
              </a:rPr>
              <a:t>de la SET admitía las deducciones </a:t>
            </a:r>
            <a:r>
              <a:rPr lang="es-PY" sz="2000" b="1" dirty="0" smtClean="0">
                <a:solidFill>
                  <a:schemeClr val="bg1"/>
                </a:solidFill>
              </a:rPr>
              <a:t>sin ningún límite.</a:t>
            </a:r>
            <a:endParaRPr lang="es-PY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http://www.worldbank.org/en/events/2017/06/06/first-global-conference-of-the-platform-for-collaboration-on-tax</a:t>
            </a:r>
            <a:r>
              <a:rPr kumimoji="0" lang="es-ES" altLang="es-MX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82419" y="2780928"/>
            <a:ext cx="8216991" cy="30243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s-PY" sz="2000" b="1" dirty="0" smtClean="0">
                <a:solidFill>
                  <a:schemeClr val="tx1"/>
                </a:solidFill>
              </a:rPr>
              <a:t>Cierto es que el </a:t>
            </a:r>
            <a:r>
              <a:rPr lang="es-PY" sz="2000" b="1" dirty="0" err="1" smtClean="0">
                <a:solidFill>
                  <a:schemeClr val="tx1"/>
                </a:solidFill>
              </a:rPr>
              <a:t>Form</a:t>
            </a:r>
            <a:r>
              <a:rPr lang="es-PY" sz="2000" b="1" dirty="0" smtClean="0">
                <a:solidFill>
                  <a:schemeClr val="tx1"/>
                </a:solidFill>
              </a:rPr>
              <a:t>. 104 V.2 (anterior) no especifica Taxativamente hasta que porcentaje pueden deducirse las Inversiones, pero siend</a:t>
            </a:r>
            <a:r>
              <a:rPr lang="es-PY" sz="2000" b="1" dirty="0" smtClean="0">
                <a:solidFill>
                  <a:schemeClr val="tx1"/>
                </a:solidFill>
              </a:rPr>
              <a:t>o todos los impuestos vigentes en Paraguay autodeclaratorios, para la determinación de los distintos  montos que requieren ser calculados, el contribuyente o su contador, deben analizar </a:t>
            </a:r>
            <a:r>
              <a:rPr lang="es-PY" sz="2000" b="1" u="sng" dirty="0" smtClean="0">
                <a:solidFill>
                  <a:schemeClr val="tx1"/>
                </a:solidFill>
              </a:rPr>
              <a:t>BIEN</a:t>
            </a:r>
            <a:r>
              <a:rPr lang="es-PY" sz="2000" b="1" dirty="0" smtClean="0">
                <a:solidFill>
                  <a:schemeClr val="tx1"/>
                </a:solidFill>
              </a:rPr>
              <a:t> la Ley y demás reglamentaciones derivadas. En este caso la Ley </a:t>
            </a:r>
            <a:r>
              <a:rPr lang="es-PY" sz="2000" b="1" dirty="0">
                <a:solidFill>
                  <a:schemeClr val="tx1"/>
                </a:solidFill>
              </a:rPr>
              <a:t>4673/12</a:t>
            </a:r>
            <a:r>
              <a:rPr lang="es-PY" sz="2000" b="1" dirty="0" smtClean="0">
                <a:solidFill>
                  <a:schemeClr val="tx1"/>
                </a:solidFill>
              </a:rPr>
              <a:t> , y los Decretos  N° 9371/12 y N° 6560/16 claramente establecen las condiciones en las que las acciones pueden ser deducibles, tal como se muestra a continuación: </a:t>
            </a:r>
            <a:endParaRPr lang="es-PY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b="27662"/>
          <a:stretch/>
        </p:blipFill>
        <p:spPr bwMode="auto">
          <a:xfrm>
            <a:off x="611560" y="1772816"/>
            <a:ext cx="7632848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607" t="35245"/>
          <a:stretch/>
        </p:blipFill>
        <p:spPr bwMode="auto">
          <a:xfrm>
            <a:off x="622197" y="3212976"/>
            <a:ext cx="7611573" cy="1609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449141" y="5038367"/>
            <a:ext cx="8136904" cy="100811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PY" sz="2400" b="1" dirty="0" smtClean="0">
                <a:solidFill>
                  <a:schemeClr val="tx1"/>
                </a:solidFill>
              </a:rPr>
              <a:t>A partir de este año, rige la Versión 3 del </a:t>
            </a:r>
            <a:r>
              <a:rPr lang="es-PY" sz="2400" b="1" dirty="0" err="1" smtClean="0">
                <a:solidFill>
                  <a:schemeClr val="tx1"/>
                </a:solidFill>
              </a:rPr>
              <a:t>Form</a:t>
            </a:r>
            <a:r>
              <a:rPr lang="es-PY" sz="2400" b="1" dirty="0" smtClean="0">
                <a:solidFill>
                  <a:schemeClr val="tx1"/>
                </a:solidFill>
              </a:rPr>
              <a:t>. 104, el cual claramente consigue en el campo……, el limite deducible (…%)establecido en la Ley.</a:t>
            </a:r>
            <a:endParaRPr lang="es-PY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95536" y="2564904"/>
          <a:ext cx="8385009" cy="34493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592289"/>
                <a:gridCol w="2376264"/>
                <a:gridCol w="3416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LEY</a:t>
                      </a:r>
                      <a:r>
                        <a:rPr lang="es-PY" sz="1400" baseline="0" dirty="0" smtClean="0"/>
                        <a:t>  4.673/12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err="1" smtClean="0"/>
                        <a:t>Dto</a:t>
                      </a:r>
                      <a:r>
                        <a:rPr lang="es-PY" sz="1400" dirty="0" smtClean="0"/>
                        <a:t> 9.371/12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DTO. 6.560/16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384"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Art. 13 . Las personas físicas </a:t>
                      </a:r>
                      <a:r>
                        <a:rPr lang="es-PY" sz="1400" b="1" dirty="0" smtClean="0"/>
                        <a:t>que NO SON APORTANTES DE UN SEGURO SOCIAL</a:t>
                      </a:r>
                      <a:r>
                        <a:rPr lang="es-PY" sz="1400" dirty="0" smtClean="0"/>
                        <a:t>, pueden invertir en: </a:t>
                      </a:r>
                    </a:p>
                    <a:p>
                      <a:r>
                        <a:rPr lang="es-PY" sz="1400" dirty="0" err="1" smtClean="0"/>
                        <a:t>E.a</a:t>
                      </a:r>
                      <a:r>
                        <a:rPr lang="es-PY" sz="1400" dirty="0" smtClean="0"/>
                        <a:t>) Depósitos en Entidades regidas por la Ley de Bancos y Cooperativas.</a:t>
                      </a:r>
                    </a:p>
                    <a:p>
                      <a:r>
                        <a:rPr lang="es-PY" sz="1400" dirty="0" err="1" smtClean="0"/>
                        <a:t>E.c</a:t>
                      </a:r>
                      <a:r>
                        <a:rPr lang="es-PY" sz="1400" dirty="0" smtClean="0"/>
                        <a:t>) Acciones NOMINATIVAS en SAECAS</a:t>
                      </a:r>
                    </a:p>
                    <a:p>
                      <a:r>
                        <a:rPr lang="es-PY" sz="1400" dirty="0" err="1" smtClean="0"/>
                        <a:t>E.d</a:t>
                      </a:r>
                      <a:r>
                        <a:rPr lang="es-PY" sz="1400" dirty="0" smtClean="0"/>
                        <a:t>) Fondos privados de jubilación  </a:t>
                      </a:r>
                    </a:p>
                    <a:p>
                      <a:r>
                        <a:rPr lang="es-PY" sz="1400" b="1" u="sng" dirty="0" smtClean="0">
                          <a:solidFill>
                            <a:schemeClr val="tx1"/>
                          </a:solidFill>
                        </a:rPr>
                        <a:t>No deben SUPERAR EL 15% de los ingresos brutos (gravados) </a:t>
                      </a:r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de c/ejercicio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Y" sz="1400" u="sng" dirty="0" smtClean="0"/>
                        <a:t>Art. 25 inc. f</a:t>
                      </a:r>
                      <a:r>
                        <a:rPr lang="es-PY" sz="1400" u="none" dirty="0" smtClean="0"/>
                        <a:t>) ….no</a:t>
                      </a:r>
                    </a:p>
                    <a:p>
                      <a:r>
                        <a:rPr lang="es-PY" sz="1400" u="none" dirty="0" smtClean="0"/>
                        <a:t>aportantes al seguro social.</a:t>
                      </a:r>
                    </a:p>
                    <a:p>
                      <a:r>
                        <a:rPr lang="es-PY" sz="1400" u="none" dirty="0" smtClean="0"/>
                        <a:t>Hasta el 15% de los ingresos</a:t>
                      </a:r>
                    </a:p>
                    <a:p>
                      <a:r>
                        <a:rPr lang="es-PY" sz="1400" u="none" dirty="0" smtClean="0"/>
                        <a:t>brutos en:</a:t>
                      </a:r>
                    </a:p>
                    <a:p>
                      <a:r>
                        <a:rPr lang="es-PY" sz="1400" u="none" dirty="0" smtClean="0"/>
                        <a:t>1- Depósitos en Entidades</a:t>
                      </a:r>
                    </a:p>
                    <a:p>
                      <a:r>
                        <a:rPr lang="es-PY" sz="1400" u="none" dirty="0" smtClean="0"/>
                        <a:t>Financieras regidas por la Ley</a:t>
                      </a:r>
                    </a:p>
                    <a:p>
                      <a:r>
                        <a:rPr lang="es-PY" sz="1400" u="none" dirty="0" smtClean="0"/>
                        <a:t>de Bancos y Cooperativas</a:t>
                      </a:r>
                    </a:p>
                    <a:p>
                      <a:r>
                        <a:rPr lang="es-PY" sz="1400" u="none" dirty="0" smtClean="0"/>
                        <a:t>3- Acciones NOMINATIVAS en</a:t>
                      </a:r>
                    </a:p>
                    <a:p>
                      <a:r>
                        <a:rPr lang="es-PY" sz="1400" u="none" dirty="0" smtClean="0"/>
                        <a:t>SAECAS</a:t>
                      </a:r>
                    </a:p>
                    <a:p>
                      <a:r>
                        <a:rPr lang="es-PY" sz="1400" u="none" dirty="0" smtClean="0"/>
                        <a:t>4- En fondos privados de</a:t>
                      </a:r>
                    </a:p>
                    <a:p>
                      <a:r>
                        <a:rPr lang="es-PY" sz="1400" u="none" dirty="0" smtClean="0"/>
                        <a:t>jubilación con + 500 </a:t>
                      </a:r>
                      <a:r>
                        <a:rPr lang="es-PY" sz="1400" u="none" dirty="0" err="1" smtClean="0"/>
                        <a:t>asoc</a:t>
                      </a:r>
                      <a:r>
                        <a:rPr lang="es-PY" sz="1400" u="none" dirty="0" smtClean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Y" sz="1400" dirty="0" smtClean="0"/>
                        <a:t>Artículo 26.- d)</a:t>
                      </a:r>
                      <a:r>
                        <a:rPr lang="es-PY" sz="1400" baseline="0" dirty="0" smtClean="0"/>
                        <a:t> </a:t>
                      </a:r>
                      <a:r>
                        <a:rPr lang="es-PY" sz="1400" dirty="0" smtClean="0"/>
                        <a:t>La colocación </a:t>
                      </a:r>
                      <a:r>
                        <a:rPr lang="es-PY" sz="1400" b="1" dirty="0" smtClean="0"/>
                        <a:t>de hasta el quince por ciento (15%) de los ingresos brutos percibidos</a:t>
                      </a:r>
                      <a:r>
                        <a:rPr lang="es-PY" sz="1400" dirty="0" smtClean="0"/>
                        <a:t> durante el ejercicio que se liquida en los </a:t>
                      </a:r>
                      <a:r>
                        <a:rPr lang="es-PY" sz="1400" dirty="0" err="1" smtClean="0"/>
                        <a:t>stes</a:t>
                      </a:r>
                      <a:r>
                        <a:rPr lang="es-PY" sz="1400" dirty="0" smtClean="0"/>
                        <a:t>. conceptos:</a:t>
                      </a:r>
                    </a:p>
                    <a:p>
                      <a:r>
                        <a:rPr lang="es-PY" sz="1400" dirty="0" smtClean="0"/>
                        <a:t>d.1) Depósitos de ahorro en Entidades Bancarias, Financieras o Cooperativas;</a:t>
                      </a:r>
                    </a:p>
                    <a:p>
                      <a:r>
                        <a:rPr lang="es-PY" sz="1400" dirty="0" smtClean="0"/>
                        <a:t>d.2) Inversiones en acciones nominativas en SAECAS en el país, o en bonos autorizados por la CNV,, y </a:t>
                      </a:r>
                    </a:p>
                    <a:p>
                      <a:r>
                        <a:rPr lang="es-PY" sz="1400" dirty="0" smtClean="0"/>
                        <a:t>d.3) Depósitos en fondos privados de jubilación en el país, con + de 500 asociados</a:t>
                      </a:r>
                    </a:p>
                    <a:p>
                      <a:r>
                        <a:rPr lang="es-PY" sz="1400" dirty="0" smtClean="0"/>
                        <a:t>…</a:t>
                      </a:r>
                      <a:r>
                        <a:rPr lang="es-PY" sz="1400" b="1" u="sng" dirty="0" smtClean="0"/>
                        <a:t>solo serán admisibles para aquellos contribuyentes NO sean aportantes de un seguro social obligatorio</a:t>
                      </a:r>
                      <a:r>
                        <a:rPr lang="es-PY" sz="1400" dirty="0" smtClean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95536" y="1652400"/>
            <a:ext cx="838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u="sng" dirty="0" smtClean="0">
                <a:solidFill>
                  <a:srgbClr val="00349E">
                    <a:lumMod val="75000"/>
                  </a:srgbClr>
                </a:solidFill>
              </a:rPr>
              <a:t>INVERSIONES FINANCIERAS</a:t>
            </a:r>
            <a:r>
              <a:rPr lang="es-PY" b="1" dirty="0" smtClean="0">
                <a:solidFill>
                  <a:srgbClr val="00349E">
                    <a:lumMod val="75000"/>
                  </a:srgbClr>
                </a:solidFill>
              </a:rPr>
              <a:t>.</a:t>
            </a:r>
          </a:p>
          <a:p>
            <a:pPr algn="ctr"/>
            <a:r>
              <a:rPr lang="es-PY" b="1" dirty="0" smtClean="0">
                <a:solidFill>
                  <a:srgbClr val="00349E">
                    <a:lumMod val="75000"/>
                  </a:srgbClr>
                </a:solidFill>
              </a:rPr>
              <a:t>El Decreto Actual NO modifica el anterior ni la Ley </a:t>
            </a:r>
            <a:endParaRPr lang="es-PY" b="1" dirty="0" smtClean="0">
              <a:solidFill>
                <a:srgbClr val="00349E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Rectángulo redondeado 3"/>
          <p:cNvSpPr/>
          <p:nvPr/>
        </p:nvSpPr>
        <p:spPr>
          <a:xfrm>
            <a:off x="432115" y="1736795"/>
            <a:ext cx="8136904" cy="972126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s-PY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PY" sz="2000" b="1" dirty="0" smtClean="0">
                <a:solidFill>
                  <a:schemeClr val="bg1"/>
                </a:solidFill>
              </a:rPr>
              <a:t>Se afirma que: que </a:t>
            </a:r>
            <a:r>
              <a:rPr lang="es-PY" sz="2000" b="1" dirty="0" smtClean="0">
                <a:solidFill>
                  <a:schemeClr val="bg1"/>
                </a:solidFill>
              </a:rPr>
              <a:t>la SET hace </a:t>
            </a:r>
            <a:r>
              <a:rPr lang="es-PY" sz="2000" b="1" dirty="0" err="1" smtClean="0">
                <a:solidFill>
                  <a:schemeClr val="bg1"/>
                </a:solidFill>
              </a:rPr>
              <a:t>bulling</a:t>
            </a:r>
            <a:r>
              <a:rPr lang="es-PY" sz="2000" b="1" dirty="0" smtClean="0">
                <a:solidFill>
                  <a:schemeClr val="bg1"/>
                </a:solidFill>
              </a:rPr>
              <a:t> a los contribuyentes del IRP, con el afán de recaudar </a:t>
            </a:r>
            <a:r>
              <a:rPr lang="es-PY" sz="2000" b="1" dirty="0" smtClean="0">
                <a:solidFill>
                  <a:schemeClr val="bg1"/>
                </a:solidFill>
              </a:rPr>
              <a:t>más.</a:t>
            </a:r>
            <a:endParaRPr lang="es-PY" sz="2000" b="1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27179" y="2924944"/>
            <a:ext cx="8136904" cy="316835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s-PY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PY" sz="2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PY" sz="2000" b="1" dirty="0" smtClean="0">
                <a:solidFill>
                  <a:schemeClr val="tx1"/>
                </a:solidFill>
              </a:rPr>
              <a:t>La función de la SET es la de RECAUDAR, y con este propósito ejerce sus facultades de control </a:t>
            </a:r>
            <a:r>
              <a:rPr lang="es-PY" sz="2000" b="1" dirty="0" smtClean="0">
                <a:solidFill>
                  <a:schemeClr val="tx1"/>
                </a:solidFill>
              </a:rPr>
              <a:t>apegada </a:t>
            </a:r>
            <a:r>
              <a:rPr lang="es-PY" sz="2000" b="1" dirty="0" smtClean="0">
                <a:solidFill>
                  <a:schemeClr val="tx1"/>
                </a:solidFill>
              </a:rPr>
              <a:t>estrictamente a la </a:t>
            </a:r>
            <a:r>
              <a:rPr lang="es-PY" sz="2000" b="1" dirty="0" smtClean="0">
                <a:solidFill>
                  <a:schemeClr val="tx1"/>
                </a:solidFill>
              </a:rPr>
              <a:t>Ley, además de prestar diversos </a:t>
            </a:r>
            <a:r>
              <a:rPr lang="es-PY" sz="2000" b="1" dirty="0" smtClean="0">
                <a:solidFill>
                  <a:schemeClr val="tx1"/>
                </a:solidFill>
              </a:rPr>
              <a:t>servicios para facilitar el </a:t>
            </a:r>
            <a:r>
              <a:rPr lang="es-PY" sz="2000" b="1" dirty="0" smtClean="0">
                <a:solidFill>
                  <a:schemeClr val="tx1"/>
                </a:solidFill>
              </a:rPr>
              <a:t>cumplimiento tributario.</a:t>
            </a:r>
            <a:endParaRPr lang="es-PY" sz="20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PY" sz="2000" b="1" dirty="0" smtClean="0">
                <a:solidFill>
                  <a:schemeClr val="tx1"/>
                </a:solidFill>
              </a:rPr>
              <a:t>NO ES CIERTO que persigue a los contribuyentes, sin razón.</a:t>
            </a:r>
          </a:p>
          <a:p>
            <a:pPr marL="0" indent="0" algn="just">
              <a:buNone/>
            </a:pPr>
            <a:r>
              <a:rPr lang="es-PY" sz="2000" b="1" dirty="0" smtClean="0">
                <a:solidFill>
                  <a:schemeClr val="tx1"/>
                </a:solidFill>
              </a:rPr>
              <a:t>Las acciones encaradas </a:t>
            </a:r>
            <a:r>
              <a:rPr lang="es-PY" sz="2000" b="1" dirty="0" smtClean="0">
                <a:solidFill>
                  <a:schemeClr val="tx1"/>
                </a:solidFill>
              </a:rPr>
              <a:t>permitieron, no solo aumentar la cantidad de contribuyentes del </a:t>
            </a:r>
            <a:r>
              <a:rPr lang="es-PY" sz="2000" b="1" dirty="0" smtClean="0">
                <a:solidFill>
                  <a:schemeClr val="tx1"/>
                </a:solidFill>
              </a:rPr>
              <a:t>IRP (de menos de 6000 en Agosto de 2013, a  63.000 al cierre de Diciembre/2017) </a:t>
            </a:r>
            <a:r>
              <a:rPr lang="es-PY" sz="2000" b="1" dirty="0" smtClean="0">
                <a:solidFill>
                  <a:schemeClr val="tx1"/>
                </a:solidFill>
              </a:rPr>
              <a:t>sino además, la recaudación proveniente de este </a:t>
            </a:r>
            <a:r>
              <a:rPr lang="es-PY" sz="2000" b="1" dirty="0" smtClean="0">
                <a:solidFill>
                  <a:schemeClr val="tx1"/>
                </a:solidFill>
              </a:rPr>
              <a:t>impuesto aumentó en más del 40% en el año 2017 respecto al anterior. </a:t>
            </a:r>
            <a:endParaRPr lang="es-PY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PY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PY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118046"/>
              </p:ext>
            </p:extLst>
          </p:nvPr>
        </p:nvGraphicFramePr>
        <p:xfrm>
          <a:off x="683568" y="2420888"/>
          <a:ext cx="73448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43608" y="170080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b="1" dirty="0" smtClean="0">
                <a:solidFill>
                  <a:srgbClr val="EE3F08"/>
                </a:solidFill>
              </a:rPr>
              <a:t>CANTIDAD </a:t>
            </a:r>
            <a:r>
              <a:rPr lang="es-PY" b="1" dirty="0" smtClean="0">
                <a:solidFill>
                  <a:srgbClr val="EE3F08"/>
                </a:solidFill>
              </a:rPr>
              <a:t>DE CONTRIBUYENTES DEL IRP </a:t>
            </a:r>
            <a:endParaRPr lang="es-PY" b="1" dirty="0">
              <a:solidFill>
                <a:srgbClr val="EE3F08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47664" y="5334307"/>
            <a:ext cx="763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6.330 </a:t>
            </a:r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43808" y="5374519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23.591 </a:t>
            </a:r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31815" y="5356615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34.704 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5419822" y="5352211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42.147 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6724103" y="5374519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63.070 </a:t>
            </a:r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133667"/>
              </p:ext>
            </p:extLst>
          </p:nvPr>
        </p:nvGraphicFramePr>
        <p:xfrm>
          <a:off x="569785" y="2276872"/>
          <a:ext cx="8086725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483768" y="1693909"/>
            <a:ext cx="502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b="1" dirty="0" smtClean="0">
                <a:solidFill>
                  <a:srgbClr val="EE3F08"/>
                </a:solidFill>
              </a:rPr>
              <a:t>AUMENTO </a:t>
            </a:r>
            <a:r>
              <a:rPr lang="es-PY" b="1" dirty="0" smtClean="0">
                <a:solidFill>
                  <a:srgbClr val="EE3F08"/>
                </a:solidFill>
              </a:rPr>
              <a:t>DE </a:t>
            </a:r>
            <a:r>
              <a:rPr lang="es-PY" b="1" dirty="0" smtClean="0">
                <a:solidFill>
                  <a:srgbClr val="EE3F08"/>
                </a:solidFill>
              </a:rPr>
              <a:t>LA RECAUDACIÓN DEL IRP</a:t>
            </a:r>
            <a:endParaRPr lang="es-PY" b="1" dirty="0">
              <a:solidFill>
                <a:srgbClr val="EE3F08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 rot="20118636">
            <a:off x="2915816" y="3208280"/>
            <a:ext cx="3312368" cy="4414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Y"/>
          </a:p>
        </p:txBody>
      </p:sp>
      <p:sp>
        <p:nvSpPr>
          <p:cNvPr id="4" name="Rectángulo 3"/>
          <p:cNvSpPr/>
          <p:nvPr/>
        </p:nvSpPr>
        <p:spPr>
          <a:xfrm>
            <a:off x="1547664" y="5842529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(En </a:t>
            </a:r>
            <a:r>
              <a:rPr lang="es-MX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milllones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 de G)</a:t>
            </a:r>
            <a:r>
              <a:rPr lang="es-MX" dirty="0"/>
              <a:t>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</a:t>
            </a:r>
            <a:endParaRPr lang="es-MX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12.803                83.921             125.837               140.554         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200.150 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1953707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900" b="1" dirty="0" smtClean="0">
                <a:solidFill>
                  <a:srgbClr val="EE3F08"/>
                </a:solidFill>
              </a:rPr>
              <a:t>(En millones de guaraníes)</a:t>
            </a:r>
            <a:endParaRPr lang="es-PY" sz="900" b="1" dirty="0">
              <a:solidFill>
                <a:srgbClr val="EE3F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Rectángulo redondeado 3"/>
          <p:cNvSpPr/>
          <p:nvPr/>
        </p:nvSpPr>
        <p:spPr>
          <a:xfrm>
            <a:off x="523685" y="2924945"/>
            <a:ext cx="8136904" cy="21602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s-PY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PY" sz="2000" b="1" dirty="0" smtClean="0">
                <a:solidFill>
                  <a:schemeClr val="tx1"/>
                </a:solidFill>
              </a:rPr>
              <a:t>Los contribuyentes a quienes </a:t>
            </a:r>
            <a:r>
              <a:rPr lang="es-PY" sz="2000" b="1" dirty="0" smtClean="0">
                <a:solidFill>
                  <a:schemeClr val="tx1"/>
                </a:solidFill>
              </a:rPr>
              <a:t>la SET notificó porque identificó que se apartaron de las condiciones establecidas en la Ley, representan apenas el </a:t>
            </a:r>
            <a:r>
              <a:rPr lang="es-PY" sz="2000" b="1" dirty="0" smtClean="0">
                <a:solidFill>
                  <a:srgbClr val="DD0D12"/>
                </a:solidFill>
              </a:rPr>
              <a:t>2%</a:t>
            </a:r>
            <a:r>
              <a:rPr lang="es-PY" sz="2000" b="1" dirty="0" smtClean="0">
                <a:solidFill>
                  <a:schemeClr val="tx1"/>
                </a:solidFill>
              </a:rPr>
              <a:t> </a:t>
            </a:r>
            <a:r>
              <a:rPr lang="es-PY" sz="2000" b="1" dirty="0" smtClean="0">
                <a:solidFill>
                  <a:schemeClr val="tx1"/>
                </a:solidFill>
              </a:rPr>
              <a:t>del </a:t>
            </a:r>
            <a:r>
              <a:rPr lang="es-PY" sz="2000" b="1" dirty="0" smtClean="0">
                <a:solidFill>
                  <a:schemeClr val="tx1"/>
                </a:solidFill>
              </a:rPr>
              <a:t>total de contribuyentes del </a:t>
            </a:r>
            <a:r>
              <a:rPr lang="es-PY" sz="2000" b="1" dirty="0" smtClean="0">
                <a:solidFill>
                  <a:schemeClr val="tx1"/>
                </a:solidFill>
              </a:rPr>
              <a:t>IRP. (calculado a Diciembre/2017) </a:t>
            </a:r>
            <a:endParaRPr lang="es-PY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72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95536" y="1680690"/>
            <a:ext cx="8208912" cy="648072"/>
          </a:xfrm>
          <a:prstGeom prst="round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600" b="1" dirty="0" smtClean="0"/>
              <a:t>DECLARACIONES DE INVERSIONES</a:t>
            </a:r>
            <a:endParaRPr lang="es-PY" sz="3600" b="1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65224"/>
              </p:ext>
            </p:extLst>
          </p:nvPr>
        </p:nvGraphicFramePr>
        <p:xfrm>
          <a:off x="611560" y="2797842"/>
          <a:ext cx="7956884" cy="29905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41515"/>
                <a:gridCol w="2499278"/>
                <a:gridCol w="816091"/>
              </a:tblGrid>
              <a:tr h="528232"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>
                          <a:solidFill>
                            <a:schemeClr val="bg1"/>
                          </a:solidFill>
                        </a:rPr>
                        <a:t>CONTRIBUYENTES</a:t>
                      </a:r>
                      <a:r>
                        <a:rPr lang="es-PY" baseline="0" dirty="0" smtClean="0">
                          <a:solidFill>
                            <a:schemeClr val="bg1"/>
                          </a:solidFill>
                        </a:rPr>
                        <a:t> QUE:</a:t>
                      </a:r>
                      <a:endParaRPr lang="es-P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E3F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>
                          <a:solidFill>
                            <a:schemeClr val="bg1"/>
                          </a:solidFill>
                        </a:rPr>
                        <a:t>CANTIDAD</a:t>
                      </a:r>
                      <a:endParaRPr lang="es-P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E3F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PY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E3F08"/>
                    </a:solidFill>
                  </a:tcPr>
                </a:tc>
              </a:tr>
              <a:tr h="479129">
                <a:tc>
                  <a:txBody>
                    <a:bodyPr/>
                    <a:lstStyle/>
                    <a:p>
                      <a:pPr algn="ctr"/>
                      <a:r>
                        <a:rPr lang="es-PY" b="1" dirty="0" smtClean="0"/>
                        <a:t>DECLARARON</a:t>
                      </a:r>
                      <a:r>
                        <a:rPr lang="es-PY" b="1" baseline="0" dirty="0" smtClean="0"/>
                        <a:t> CORRECTAMENTE</a:t>
                      </a:r>
                      <a:endParaRPr lang="es-PY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b="1" dirty="0" smtClean="0"/>
                        <a:t>3.300</a:t>
                      </a:r>
                      <a:endParaRPr lang="es-PY" sz="2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b="1" dirty="0" smtClean="0"/>
                        <a:t>61</a:t>
                      </a:r>
                      <a:endParaRPr lang="es-PY" sz="2400" b="1" dirty="0"/>
                    </a:p>
                  </a:txBody>
                  <a:tcPr anchor="ctr">
                    <a:noFill/>
                  </a:tcPr>
                </a:tc>
              </a:tr>
              <a:tr h="479129">
                <a:tc>
                  <a:txBody>
                    <a:bodyPr/>
                    <a:lstStyle/>
                    <a:p>
                      <a:pPr algn="ctr"/>
                      <a:r>
                        <a:rPr lang="es-PY" b="1" dirty="0" smtClean="0"/>
                        <a:t>RECTIFICARON</a:t>
                      </a:r>
                      <a:r>
                        <a:rPr lang="es-PY" b="1" baseline="0" dirty="0" smtClean="0"/>
                        <a:t> </a:t>
                      </a:r>
                      <a:r>
                        <a:rPr lang="es-PY" b="1" dirty="0" smtClean="0"/>
                        <a:t>SUS DDJJ</a:t>
                      </a:r>
                      <a:endParaRPr lang="es-PY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b="1" dirty="0" smtClean="0"/>
                        <a:t>  650</a:t>
                      </a:r>
                      <a:endParaRPr lang="es-PY" sz="2400" b="1" dirty="0"/>
                    </a:p>
                  </a:txBody>
                  <a:tcPr marR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Y" sz="2400" b="1" dirty="0" smtClean="0"/>
                        <a:t>  12</a:t>
                      </a:r>
                      <a:endParaRPr lang="es-PY" sz="2400" b="1" dirty="0"/>
                    </a:p>
                  </a:txBody>
                  <a:tcPr>
                    <a:noFill/>
                  </a:tcPr>
                </a:tc>
              </a:tr>
              <a:tr h="507885">
                <a:tc>
                  <a:txBody>
                    <a:bodyPr/>
                    <a:lstStyle/>
                    <a:p>
                      <a:pPr algn="ctr"/>
                      <a:r>
                        <a:rPr lang="es-PY" b="1" dirty="0" smtClean="0"/>
                        <a:t>NO</a:t>
                      </a:r>
                      <a:r>
                        <a:rPr lang="es-PY" b="1" baseline="0" dirty="0" smtClean="0"/>
                        <a:t> RECTIFICARON SUS DDJJ</a:t>
                      </a:r>
                      <a:endParaRPr lang="es-PY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b="1" dirty="0" smtClean="0"/>
                        <a:t>1.450</a:t>
                      </a:r>
                      <a:endParaRPr lang="es-PY" sz="2400" b="1" dirty="0"/>
                    </a:p>
                  </a:txBody>
                  <a:tcPr marR="144000" marT="0" marB="180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Y" sz="2400" b="1" dirty="0" smtClean="0"/>
                        <a:t>27</a:t>
                      </a:r>
                      <a:endParaRPr lang="es-PY" sz="2400" b="1" dirty="0"/>
                    </a:p>
                  </a:txBody>
                  <a:tcPr marL="252000">
                    <a:noFill/>
                  </a:tcPr>
                </a:tc>
              </a:tr>
              <a:tr h="958258">
                <a:tc>
                  <a:txBody>
                    <a:bodyPr/>
                    <a:lstStyle/>
                    <a:p>
                      <a:pPr algn="ctr"/>
                      <a:r>
                        <a:rPr lang="es-PY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s-PY" b="1" baseline="0" dirty="0" smtClean="0">
                          <a:solidFill>
                            <a:schemeClr val="bg1"/>
                          </a:solidFill>
                        </a:rPr>
                        <a:t> DE CONTRIBUYENTES QUE DECLARARON INVERSIONES de 2012 a 2015</a:t>
                      </a:r>
                    </a:p>
                    <a:p>
                      <a:pPr algn="ctr"/>
                      <a:r>
                        <a:rPr lang="es-PY" sz="1400" b="1" dirty="0" smtClean="0">
                          <a:solidFill>
                            <a:schemeClr val="bg1"/>
                          </a:solidFill>
                        </a:rPr>
                        <a:t> (CAMPOS</a:t>
                      </a:r>
                      <a:r>
                        <a:rPr lang="es-PY" sz="1400" b="1" baseline="0" dirty="0" smtClean="0">
                          <a:solidFill>
                            <a:schemeClr val="bg1"/>
                          </a:solidFill>
                        </a:rPr>
                        <a:t> 34 Y 71 DEL FORM. 104)</a:t>
                      </a:r>
                      <a:endParaRPr lang="es-PY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E3F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b="1" dirty="0" smtClean="0">
                          <a:solidFill>
                            <a:schemeClr val="bg1"/>
                          </a:solidFill>
                        </a:rPr>
                        <a:t>5.400</a:t>
                      </a:r>
                      <a:endParaRPr lang="es-PY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E3F0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2400" b="1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s-PY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EE3F0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5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2536994"/>
            <a:ext cx="8352928" cy="4321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PY" dirty="0" smtClean="0"/>
              <a:t>Las inversiones (de todo tipo) son 100% deducibles.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PY" dirty="0" smtClean="0"/>
              <a:t>Las limitaciones son solo para las acciones en SAECAS; depósitos y  fondos de jubilación</a:t>
            </a:r>
            <a:r>
              <a:rPr lang="es-PY" dirty="0" smtClean="0"/>
              <a:t>.</a:t>
            </a:r>
            <a:endParaRPr lang="es-PY" dirty="0" smtClean="0"/>
          </a:p>
        </p:txBody>
      </p:sp>
      <p:sp>
        <p:nvSpPr>
          <p:cNvPr id="4" name="Título 12"/>
          <p:cNvSpPr>
            <a:spLocks noGrp="1"/>
          </p:cNvSpPr>
          <p:nvPr>
            <p:ph type="title"/>
          </p:nvPr>
        </p:nvSpPr>
        <p:spPr>
          <a:xfrm>
            <a:off x="107504" y="1486380"/>
            <a:ext cx="8928992" cy="934507"/>
          </a:xfrm>
          <a:prstGeom prst="round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3200" b="1" dirty="0" smtClean="0"/>
              <a:t>OTROS ARGUMENTOS ESGRIMIDOS POR ALGUNOS </a:t>
            </a:r>
            <a:r>
              <a:rPr lang="es-PY" sz="3200" b="1" dirty="0" smtClean="0"/>
              <a:t>CONTRIBUYENTES</a:t>
            </a:r>
            <a:endParaRPr lang="es-PY" sz="3200" b="1" dirty="0"/>
          </a:p>
        </p:txBody>
      </p:sp>
    </p:spTree>
    <p:extLst>
      <p:ext uri="{BB962C8B-B14F-4D97-AF65-F5344CB8AC3E}">
        <p14:creationId xmlns:p14="http://schemas.microsoft.com/office/powerpoint/2010/main" val="19667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331640" y="2060848"/>
            <a:ext cx="6624736" cy="374441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s-PY" sz="4000" b="1" dirty="0" smtClean="0">
                <a:solidFill>
                  <a:schemeClr val="tx1"/>
                </a:solidFill>
              </a:rPr>
              <a:t>ANÁLISIS </a:t>
            </a:r>
            <a:r>
              <a:rPr lang="es-PY" sz="4000" b="1" dirty="0" smtClean="0">
                <a:solidFill>
                  <a:schemeClr val="tx1"/>
                </a:solidFill>
              </a:rPr>
              <a:t>JURÍDICO DE LAS NORMAS DEL IRP.</a:t>
            </a:r>
            <a:endParaRPr lang="es-PY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412776"/>
            <a:ext cx="5040560" cy="519863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467544" y="2348880"/>
            <a:ext cx="2869256" cy="2592288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2000" b="1" dirty="0">
                <a:solidFill>
                  <a:schemeClr val="tx1"/>
                </a:solidFill>
              </a:rPr>
              <a:t>FUNDAMENTOS DE LA LEY 4.673/2012 </a:t>
            </a:r>
          </a:p>
          <a:p>
            <a:r>
              <a:rPr lang="es-PY" sz="2000" b="1" dirty="0">
                <a:solidFill>
                  <a:schemeClr val="tx1"/>
                </a:solidFill>
              </a:rPr>
              <a:t>(ESTE DOCUMENTO SE ENCUENTRA EN EL PARLAMENTO NACIONAL) </a:t>
            </a:r>
          </a:p>
        </p:txBody>
      </p:sp>
    </p:spTree>
    <p:extLst>
      <p:ext uri="{BB962C8B-B14F-4D97-AF65-F5344CB8AC3E}">
        <p14:creationId xmlns:p14="http://schemas.microsoft.com/office/powerpoint/2010/main" val="20932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2678576"/>
              </p:ext>
            </p:extLst>
          </p:nvPr>
        </p:nvGraphicFramePr>
        <p:xfrm>
          <a:off x="251520" y="1412776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42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Rectángulo 2"/>
          <p:cNvSpPr/>
          <p:nvPr/>
        </p:nvSpPr>
        <p:spPr>
          <a:xfrm>
            <a:off x="441884" y="2056686"/>
            <a:ext cx="8486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>
                <a:latin typeface="arial" panose="020B0604020202020204" pitchFamily="34" charset="0"/>
              </a:rPr>
              <a:t>Art. 10.- Hecho Generador, Contribuyentes y Nacimiento de la Obligación Tributaria. </a:t>
            </a:r>
            <a:endParaRPr lang="es-PY" dirty="0"/>
          </a:p>
          <a:p>
            <a:pPr algn="just"/>
            <a:r>
              <a:rPr lang="es-PY" dirty="0">
                <a:latin typeface="arial" panose="020B0604020202020204" pitchFamily="34" charset="0"/>
              </a:rPr>
              <a:t>1) Hecho Generador. Estarán gravadas las rentas de fuente paraguaya que provengan de la realización de actividades que generen ingresos personales. Se consideran comprendidas, entre otras</a:t>
            </a:r>
            <a:r>
              <a:rPr lang="es-PY" dirty="0" smtClean="0">
                <a:latin typeface="arial" panose="020B0604020202020204" pitchFamily="34" charset="0"/>
              </a:rPr>
              <a:t>:</a:t>
            </a:r>
            <a:endParaRPr lang="es-PY" dirty="0"/>
          </a:p>
          <a:p>
            <a:pPr algn="just"/>
            <a:r>
              <a:rPr lang="es-PY" dirty="0">
                <a:latin typeface="arial" panose="020B0604020202020204" pitchFamily="34" charset="0"/>
              </a:rPr>
              <a:t>a) El ejercicio de profesiones, oficios u ocupaciones o la prestación de servicios personales de cualquier clase, en forma independiente o en relación de dependencia, </a:t>
            </a:r>
            <a:r>
              <a:rPr lang="es-PY" dirty="0" smtClean="0">
                <a:latin typeface="arial" panose="020B0604020202020204" pitchFamily="34" charset="0"/>
              </a:rPr>
              <a:t>…</a:t>
            </a:r>
            <a:endParaRPr lang="es-PY" dirty="0"/>
          </a:p>
          <a:p>
            <a:pPr algn="just"/>
            <a:r>
              <a:rPr lang="es-PY" dirty="0">
                <a:latin typeface="arial" panose="020B0604020202020204" pitchFamily="34" charset="0"/>
              </a:rPr>
              <a:t>b</a:t>
            </a:r>
            <a:r>
              <a:rPr lang="es-PY" dirty="0">
                <a:solidFill>
                  <a:srgbClr val="FF0000"/>
                </a:solidFill>
                <a:latin typeface="arial" panose="020B0604020202020204" pitchFamily="34" charset="0"/>
              </a:rPr>
              <a:t>) El cincuenta por ciento (50%) </a:t>
            </a:r>
            <a:r>
              <a:rPr lang="es-PY" dirty="0">
                <a:latin typeface="arial" panose="020B0604020202020204" pitchFamily="34" charset="0"/>
              </a:rPr>
              <a:t>de los dividendos, utilidades y excedentes que se obtengan en carácter de accionistas o de socios de entidades que realicen </a:t>
            </a:r>
            <a:r>
              <a:rPr lang="es-PY" dirty="0" smtClean="0">
                <a:latin typeface="arial" panose="020B0604020202020204" pitchFamily="34" charset="0"/>
              </a:rPr>
              <a:t>actividades…..</a:t>
            </a:r>
            <a:endParaRPr lang="es-PY" dirty="0"/>
          </a:p>
          <a:p>
            <a:pPr algn="just"/>
            <a:r>
              <a:rPr lang="es-PY" dirty="0">
                <a:latin typeface="arial" panose="020B0604020202020204" pitchFamily="34" charset="0"/>
              </a:rPr>
              <a:t>c) </a:t>
            </a:r>
            <a:r>
              <a:rPr lang="es-PY" dirty="0">
                <a:solidFill>
                  <a:srgbClr val="FF0000"/>
                </a:solidFill>
                <a:latin typeface="arial" panose="020B0604020202020204" pitchFamily="34" charset="0"/>
              </a:rPr>
              <a:t>Las ganancias de capital </a:t>
            </a:r>
            <a:r>
              <a:rPr lang="es-PY" dirty="0">
                <a:latin typeface="arial" panose="020B0604020202020204" pitchFamily="34" charset="0"/>
              </a:rPr>
              <a:t>que provengan de la venta ocasional de inmuebles, cesión de derechos y la venta de títulos, acciones y cuotas de capital de sociedades</a:t>
            </a:r>
            <a:r>
              <a:rPr lang="es-PY" dirty="0" smtClean="0">
                <a:latin typeface="arial" panose="020B0604020202020204" pitchFamily="34" charset="0"/>
              </a:rPr>
              <a:t>.</a:t>
            </a:r>
            <a:endParaRPr lang="es-PY" dirty="0"/>
          </a:p>
          <a:p>
            <a:pPr algn="just"/>
            <a:r>
              <a:rPr lang="es-PY" dirty="0">
                <a:latin typeface="arial" panose="020B0604020202020204" pitchFamily="34" charset="0"/>
              </a:rPr>
              <a:t>d) Los intereses, comisiones o rendimientos de capitales</a:t>
            </a:r>
            <a:r>
              <a:rPr lang="es-PY" dirty="0" smtClean="0">
                <a:latin typeface="arial" panose="020B0604020202020204" pitchFamily="34" charset="0"/>
              </a:rPr>
              <a:t>.</a:t>
            </a:r>
            <a:endParaRPr lang="es-PY" dirty="0"/>
          </a:p>
          <a:p>
            <a:pPr algn="just"/>
            <a:r>
              <a:rPr lang="es-PY" dirty="0">
                <a:latin typeface="arial" panose="020B0604020202020204" pitchFamily="34" charset="0"/>
              </a:rPr>
              <a:t>e) </a:t>
            </a:r>
            <a:r>
              <a:rPr lang="es-PY" dirty="0">
                <a:solidFill>
                  <a:srgbClr val="FF0000"/>
                </a:solidFill>
                <a:latin typeface="arial" panose="020B0604020202020204" pitchFamily="34" charset="0"/>
              </a:rPr>
              <a:t>Cualesquiera otros ingresos </a:t>
            </a:r>
            <a:r>
              <a:rPr lang="es-PY" dirty="0">
                <a:latin typeface="arial" panose="020B0604020202020204" pitchFamily="34" charset="0"/>
              </a:rPr>
              <a:t>de fuente </a:t>
            </a:r>
            <a:r>
              <a:rPr lang="es-PY" dirty="0" smtClean="0">
                <a:latin typeface="arial" panose="020B0604020202020204" pitchFamily="34" charset="0"/>
              </a:rPr>
              <a:t>paraguaya</a:t>
            </a:r>
            <a:r>
              <a:rPr lang="es-PY" dirty="0">
                <a:latin typeface="arial" panose="020B0604020202020204" pitchFamily="34" charset="0"/>
              </a:rPr>
              <a:t>,</a:t>
            </a:r>
            <a:r>
              <a:rPr lang="es-PY" dirty="0" smtClean="0">
                <a:latin typeface="arial" panose="020B0604020202020204" pitchFamily="34" charset="0"/>
              </a:rPr>
              <a:t> </a:t>
            </a:r>
            <a:endParaRPr lang="es-PY" dirty="0"/>
          </a:p>
          <a:p>
            <a:pPr algn="just"/>
            <a:r>
              <a:rPr lang="es-PY" dirty="0"/>
              <a:t> </a:t>
            </a:r>
          </a:p>
        </p:txBody>
      </p:sp>
      <p:sp>
        <p:nvSpPr>
          <p:cNvPr id="4" name="Flecha derecha 3">
            <a:hlinkClick r:id="rId2" action="ppaction://hlinksldjump"/>
          </p:cNvPr>
          <p:cNvSpPr/>
          <p:nvPr/>
        </p:nvSpPr>
        <p:spPr>
          <a:xfrm>
            <a:off x="7524328" y="63312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redondeado 4"/>
          <p:cNvSpPr/>
          <p:nvPr/>
        </p:nvSpPr>
        <p:spPr>
          <a:xfrm>
            <a:off x="467580" y="1378921"/>
            <a:ext cx="8283622" cy="635631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b="1" dirty="0" smtClean="0"/>
              <a:t>DISPOSICIONES DE LA LEY </a:t>
            </a:r>
            <a:r>
              <a:rPr lang="es-PY" sz="2400" b="1" dirty="0" smtClean="0"/>
              <a:t>N° 2.421/2004 MODIFICADA POR LA LEY N° 4.673/2012</a:t>
            </a:r>
            <a:endParaRPr lang="es-PY" sz="2400" b="1" dirty="0"/>
          </a:p>
        </p:txBody>
      </p:sp>
    </p:spTree>
    <p:extLst>
      <p:ext uri="{BB962C8B-B14F-4D97-AF65-F5344CB8AC3E}">
        <p14:creationId xmlns:p14="http://schemas.microsoft.com/office/powerpoint/2010/main" val="1908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5556" y="2204864"/>
            <a:ext cx="831692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1500" dirty="0" smtClean="0">
                <a:latin typeface="arial" panose="020B0604020202020204" pitchFamily="34" charset="0"/>
              </a:rPr>
              <a:t>Art</a:t>
            </a:r>
            <a:r>
              <a:rPr lang="es-PY" sz="1500" dirty="0">
                <a:latin typeface="arial" panose="020B0604020202020204" pitchFamily="34" charset="0"/>
              </a:rPr>
              <a:t>. 11.- </a:t>
            </a:r>
            <a:r>
              <a:rPr lang="es-PY" sz="1500" dirty="0" smtClean="0">
                <a:latin typeface="arial" panose="020B0604020202020204" pitchFamily="34" charset="0"/>
              </a:rPr>
              <a:t>Definiciones.</a:t>
            </a:r>
            <a:endParaRPr lang="es-PY" sz="1500" dirty="0" smtClean="0"/>
          </a:p>
          <a:p>
            <a:pPr algn="just"/>
            <a:r>
              <a:rPr lang="es-PY" sz="1500" dirty="0" smtClean="0">
                <a:latin typeface="arial" panose="020B0604020202020204" pitchFamily="34" charset="0"/>
              </a:rPr>
              <a:t>1) Se entenderá por “</a:t>
            </a:r>
            <a:r>
              <a:rPr lang="es-PY" sz="1500" b="1" dirty="0" smtClean="0">
                <a:latin typeface="arial" panose="020B0604020202020204" pitchFamily="34" charset="0"/>
              </a:rPr>
              <a:t>Servicios de Carácter Personal” </a:t>
            </a:r>
            <a:r>
              <a:rPr lang="es-PY" sz="1500" dirty="0" smtClean="0">
                <a:latin typeface="arial" panose="020B0604020202020204" pitchFamily="34" charset="0"/>
              </a:rPr>
              <a:t>aquellos que para su </a:t>
            </a:r>
            <a:r>
              <a:rPr lang="es-PY" sz="15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realización es preponderante la utilización del factor trabajo,</a:t>
            </a:r>
            <a:r>
              <a:rPr lang="es-PY" sz="1500" dirty="0" smtClean="0">
                <a:latin typeface="arial" panose="020B0604020202020204" pitchFamily="34" charset="0"/>
              </a:rPr>
              <a:t> con independencia de que los mismos sean prestados por una persona natural o por una sociedad simple. Se encuentran comprendidos entre ellos los siguientes:</a:t>
            </a:r>
            <a:endParaRPr lang="es-PY" sz="1500" dirty="0" smtClean="0"/>
          </a:p>
          <a:p>
            <a:pPr algn="just"/>
            <a:r>
              <a:rPr lang="es-PY" sz="1500" dirty="0"/>
              <a:t> </a:t>
            </a:r>
          </a:p>
          <a:p>
            <a:pPr algn="just"/>
            <a:r>
              <a:rPr lang="es-PY" sz="1500" dirty="0">
                <a:latin typeface="arial" panose="020B0604020202020204" pitchFamily="34" charset="0"/>
              </a:rPr>
              <a:t>a) El ejercicio de profesiones universitarias, artes, oficios y la prestación de servicios personales de cualquier naturaleza.</a:t>
            </a:r>
            <a:endParaRPr lang="es-PY" sz="1500" dirty="0"/>
          </a:p>
          <a:p>
            <a:pPr algn="just"/>
            <a:r>
              <a:rPr lang="es-PY" sz="1500" dirty="0"/>
              <a:t> </a:t>
            </a:r>
          </a:p>
          <a:p>
            <a:pPr algn="just"/>
            <a:r>
              <a:rPr lang="es-PY" sz="1500" dirty="0">
                <a:latin typeface="arial" panose="020B0604020202020204" pitchFamily="34" charset="0"/>
              </a:rPr>
              <a:t>b) Las actividades de despachantes de aduana y rematadores.</a:t>
            </a:r>
            <a:endParaRPr lang="es-PY" sz="1500" dirty="0"/>
          </a:p>
          <a:p>
            <a:pPr algn="just"/>
            <a:r>
              <a:rPr lang="es-PY" sz="1500" dirty="0"/>
              <a:t> </a:t>
            </a:r>
          </a:p>
          <a:p>
            <a:pPr algn="just"/>
            <a:r>
              <a:rPr lang="es-PY" sz="1500" dirty="0">
                <a:latin typeface="arial" panose="020B0604020202020204" pitchFamily="34" charset="0"/>
              </a:rPr>
              <a:t>c) Las actividades de comisionistas, corretajes e intermediaciones en general.</a:t>
            </a:r>
            <a:endParaRPr lang="es-PY" sz="1500" dirty="0"/>
          </a:p>
          <a:p>
            <a:pPr algn="just"/>
            <a:r>
              <a:rPr lang="es-PY" sz="1500" dirty="0"/>
              <a:t> </a:t>
            </a:r>
          </a:p>
          <a:p>
            <a:pPr algn="just"/>
            <a:r>
              <a:rPr lang="es-PY" sz="1500" dirty="0">
                <a:latin typeface="arial" panose="020B0604020202020204" pitchFamily="34" charset="0"/>
              </a:rPr>
              <a:t>d) Los prestados en relación de dependencia.</a:t>
            </a:r>
            <a:endParaRPr lang="es-PY" sz="1500" dirty="0"/>
          </a:p>
          <a:p>
            <a:pPr algn="just"/>
            <a:r>
              <a:rPr lang="es-PY" sz="1500" dirty="0"/>
              <a:t> </a:t>
            </a:r>
          </a:p>
          <a:p>
            <a:pPr algn="just"/>
            <a:r>
              <a:rPr lang="es-PY" sz="1500" dirty="0">
                <a:latin typeface="arial" panose="020B0604020202020204" pitchFamily="34" charset="0"/>
              </a:rPr>
              <a:t>e) El desempeño de cargos públicos, electivos o no, sea en forma </a:t>
            </a:r>
            <a:endParaRPr lang="es-PY" sz="1500" dirty="0" smtClean="0">
              <a:latin typeface="arial" panose="020B0604020202020204" pitchFamily="34" charset="0"/>
            </a:endParaRPr>
          </a:p>
          <a:p>
            <a:pPr algn="just"/>
            <a:r>
              <a:rPr lang="es-PY" sz="1500" dirty="0" smtClean="0">
                <a:latin typeface="arial" panose="020B0604020202020204" pitchFamily="34" charset="0"/>
              </a:rPr>
              <a:t>dependiente o  </a:t>
            </a:r>
            <a:r>
              <a:rPr lang="es-PY" sz="1500" dirty="0">
                <a:latin typeface="arial" panose="020B0604020202020204" pitchFamily="34" charset="0"/>
              </a:rPr>
              <a:t>independiente.</a:t>
            </a:r>
            <a:endParaRPr lang="es-PY" sz="1500" dirty="0">
              <a:effectLst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90292" y="1484784"/>
            <a:ext cx="8316924" cy="720080"/>
          </a:xfrm>
          <a:prstGeom prst="round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b="1" dirty="0" smtClean="0"/>
              <a:t>LEY N° 2.421/2004 MODIFICADA POR LA LEY N° 4.673/2012</a:t>
            </a:r>
            <a:endParaRPr lang="es-PY" sz="2400" b="1" dirty="0"/>
          </a:p>
        </p:txBody>
      </p:sp>
      <p:sp>
        <p:nvSpPr>
          <p:cNvPr id="5" name="Flecha derecha 4">
            <a:hlinkClick r:id="rId2" action="ppaction://hlinksldjump"/>
          </p:cNvPr>
          <p:cNvSpPr/>
          <p:nvPr/>
        </p:nvSpPr>
        <p:spPr>
          <a:xfrm>
            <a:off x="7380312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522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39552" y="2150641"/>
            <a:ext cx="81909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>
                <a:latin typeface="arial" panose="020B0604020202020204" pitchFamily="34" charset="0"/>
              </a:rPr>
              <a:t>Art. 11.- Definiciones</a:t>
            </a:r>
            <a:r>
              <a:rPr lang="es-PY" dirty="0" smtClean="0">
                <a:latin typeface="arial" panose="020B0604020202020204" pitchFamily="34" charset="0"/>
              </a:rPr>
              <a:t>.</a:t>
            </a:r>
          </a:p>
          <a:p>
            <a:pPr algn="just"/>
            <a:endParaRPr lang="es-PY" sz="600" dirty="0"/>
          </a:p>
          <a:p>
            <a:pPr algn="just"/>
            <a:r>
              <a:rPr lang="es-PY" dirty="0" smtClean="0">
                <a:latin typeface="arial" panose="020B0604020202020204" pitchFamily="34" charset="0"/>
              </a:rPr>
              <a:t>2</a:t>
            </a:r>
            <a:r>
              <a:rPr lang="es-PY" dirty="0">
                <a:latin typeface="arial" panose="020B0604020202020204" pitchFamily="34" charset="0"/>
              </a:rPr>
              <a:t>) Se entienden por “Dividendos y Utilidades” aquellas que se obtengan </a:t>
            </a:r>
            <a:r>
              <a:rPr lang="es-PY" dirty="0">
                <a:solidFill>
                  <a:schemeClr val="accent2"/>
                </a:solidFill>
                <a:latin typeface="arial" panose="020B0604020202020204" pitchFamily="34" charset="0"/>
              </a:rPr>
              <a:t>en carácter de accionistas o de socios de entidades que realicen actividades</a:t>
            </a:r>
            <a:r>
              <a:rPr lang="es-PY" dirty="0">
                <a:latin typeface="arial" panose="020B0604020202020204" pitchFamily="34" charset="0"/>
              </a:rPr>
              <a:t> comprendidas en el Impuesto a las Rentas de Actividades Comerciales, Industriales o de Servicios que no sean de carácter personal y de las actividades agropecuarias.</a:t>
            </a:r>
            <a:endParaRPr lang="es-PY" dirty="0"/>
          </a:p>
          <a:p>
            <a:pPr algn="just"/>
            <a:r>
              <a:rPr lang="es-PY" dirty="0"/>
              <a:t> </a:t>
            </a:r>
          </a:p>
          <a:p>
            <a:pPr algn="just"/>
            <a:r>
              <a:rPr lang="es-PY" dirty="0">
                <a:latin typeface="arial" panose="020B0604020202020204" pitchFamily="34" charset="0"/>
              </a:rPr>
              <a:t>3) </a:t>
            </a:r>
            <a:r>
              <a:rPr lang="es-PY" dirty="0" smtClean="0">
                <a:latin typeface="arial" panose="020B0604020202020204" pitchFamily="34" charset="0"/>
              </a:rPr>
              <a:t>Considérense </a:t>
            </a:r>
            <a:r>
              <a:rPr lang="es-PY" dirty="0">
                <a:latin typeface="arial" panose="020B0604020202020204" pitchFamily="34" charset="0"/>
              </a:rPr>
              <a:t>ganancias de capital a </a:t>
            </a:r>
            <a:r>
              <a:rPr lang="es-PY" dirty="0">
                <a:solidFill>
                  <a:schemeClr val="accent2"/>
                </a:solidFill>
                <a:latin typeface="arial" panose="020B0604020202020204" pitchFamily="34" charset="0"/>
              </a:rPr>
              <a:t>las rentas que generan </a:t>
            </a:r>
            <a:r>
              <a:rPr lang="es-PY" dirty="0">
                <a:latin typeface="arial" panose="020B0604020202020204" pitchFamily="34" charset="0"/>
              </a:rPr>
              <a:t>la venta ocasional de inmuebles, las que provienen de la venta o cesión de derechos, títulos, acciones o cuotas de capital, intereses, comisiones o rendimientos, regalías y otros similares que no se encuentren gravados por el Impuesto a la Renta de Actividades Comerciales, Industriales o de Servicios, Renta de las Actividades Agropecuarias y Renta del Pequeño Contribuyente.</a:t>
            </a:r>
            <a:endParaRPr lang="es-PY" dirty="0"/>
          </a:p>
          <a:p>
            <a:pPr algn="just"/>
            <a:r>
              <a:rPr lang="es-PY" sz="1600" dirty="0"/>
              <a:t> </a:t>
            </a:r>
            <a:endParaRPr lang="es-PY" sz="1600" dirty="0">
              <a:effectLst/>
            </a:endParaRPr>
          </a:p>
        </p:txBody>
      </p:sp>
      <p:sp>
        <p:nvSpPr>
          <p:cNvPr id="5" name="Flecha derecha 4">
            <a:hlinkClick r:id="rId2" action="ppaction://hlinksldjump"/>
          </p:cNvPr>
          <p:cNvSpPr/>
          <p:nvPr/>
        </p:nvSpPr>
        <p:spPr>
          <a:xfrm>
            <a:off x="7380312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" name="Rectángulo redondeado 5"/>
          <p:cNvSpPr/>
          <p:nvPr/>
        </p:nvSpPr>
        <p:spPr>
          <a:xfrm>
            <a:off x="539552" y="1430578"/>
            <a:ext cx="8190910" cy="745015"/>
          </a:xfrm>
          <a:prstGeom prst="round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b="1" dirty="0" smtClean="0"/>
              <a:t>LEY N° 2.421/2004 MODIFICADA POR LA LEY N° 4.673/2012</a:t>
            </a:r>
            <a:endParaRPr lang="es-PY" sz="2400" b="1" dirty="0"/>
          </a:p>
        </p:txBody>
      </p:sp>
    </p:spTree>
    <p:extLst>
      <p:ext uri="{BB962C8B-B14F-4D97-AF65-F5344CB8AC3E}">
        <p14:creationId xmlns:p14="http://schemas.microsoft.com/office/powerpoint/2010/main" val="42907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67644" y="2852936"/>
            <a:ext cx="6408712" cy="201622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>
                <a:solidFill>
                  <a:schemeClr val="tx1"/>
                </a:solidFill>
              </a:rPr>
              <a:t>COMO SE LIQUIDA EL IRP</a:t>
            </a:r>
            <a:endParaRPr lang="es-PY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47644928"/>
              </p:ext>
            </p:extLst>
          </p:nvPr>
        </p:nvGraphicFramePr>
        <p:xfrm>
          <a:off x="133507" y="1556792"/>
          <a:ext cx="8866477" cy="503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ctor recto 7"/>
          <p:cNvCxnSpPr/>
          <p:nvPr/>
        </p:nvCxnSpPr>
        <p:spPr>
          <a:xfrm flipV="1">
            <a:off x="5724128" y="5013176"/>
            <a:ext cx="288032" cy="648072"/>
          </a:xfrm>
          <a:prstGeom prst="line">
            <a:avLst/>
          </a:prstGeom>
          <a:ln>
            <a:solidFill>
              <a:srgbClr val="F68F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9" name="Rectángulo redondeado 28"/>
          <p:cNvSpPr/>
          <p:nvPr/>
        </p:nvSpPr>
        <p:spPr>
          <a:xfrm>
            <a:off x="6120680" y="6165304"/>
            <a:ext cx="2843808" cy="43204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000" b="1" dirty="0" smtClean="0">
                <a:solidFill>
                  <a:schemeClr val="tx1"/>
                </a:solidFill>
              </a:rPr>
              <a:t>RENTA NETA IMPONIBLE</a:t>
            </a:r>
            <a:endParaRPr lang="es-PY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37911" y="2335520"/>
            <a:ext cx="8209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 smtClean="0">
                <a:latin typeface="arial" panose="020B0604020202020204" pitchFamily="34" charset="0"/>
              </a:rPr>
              <a:t>Artículo 13 de la Ley: </a:t>
            </a:r>
          </a:p>
          <a:p>
            <a:pPr algn="just"/>
            <a:r>
              <a:rPr lang="es-PY" dirty="0" smtClean="0">
                <a:latin typeface="arial" panose="020B0604020202020204" pitchFamily="34" charset="0"/>
              </a:rPr>
              <a:t>3</a:t>
            </a:r>
            <a:r>
              <a:rPr lang="es-PY" dirty="0">
                <a:latin typeface="arial" panose="020B0604020202020204" pitchFamily="34" charset="0"/>
              </a:rPr>
              <a:t>) Renta Neta. Para la determinación de la renta neta se deducirán de la renta bruta:</a:t>
            </a:r>
            <a:endParaRPr lang="es-PY" dirty="0"/>
          </a:p>
        </p:txBody>
      </p:sp>
      <p:sp>
        <p:nvSpPr>
          <p:cNvPr id="4" name="Rectángulo 3"/>
          <p:cNvSpPr/>
          <p:nvPr/>
        </p:nvSpPr>
        <p:spPr>
          <a:xfrm>
            <a:off x="658526" y="325885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>
                <a:latin typeface="arial" panose="020B0604020202020204" pitchFamily="34" charset="0"/>
              </a:rPr>
              <a:t>d) En el caso de las personas físicas, todos los </a:t>
            </a:r>
            <a:r>
              <a:rPr lang="es-PY" dirty="0">
                <a:solidFill>
                  <a:srgbClr val="FF0000"/>
                </a:solidFill>
                <a:latin typeface="arial" panose="020B0604020202020204" pitchFamily="34" charset="0"/>
              </a:rPr>
              <a:t>gastos e inversiones </a:t>
            </a:r>
            <a:r>
              <a:rPr lang="es-PY" dirty="0">
                <a:latin typeface="arial" panose="020B0604020202020204" pitchFamily="34" charset="0"/>
              </a:rPr>
              <a:t>directamente relacionados con la </a:t>
            </a:r>
            <a:r>
              <a:rPr lang="es-PY" dirty="0">
                <a:solidFill>
                  <a:srgbClr val="FF0000"/>
                </a:solidFill>
                <a:latin typeface="arial" panose="020B0604020202020204" pitchFamily="34" charset="0"/>
              </a:rPr>
              <a:t>actividad gravada, </a:t>
            </a:r>
            <a:r>
              <a:rPr lang="es-PY" dirty="0">
                <a:latin typeface="arial" panose="020B0604020202020204" pitchFamily="34" charset="0"/>
              </a:rPr>
              <a:t>siempre que represente una erogación real, estén debidamente documentados y a precios de mercado, incluyendo la capitalización en las sociedades cooperativas, así como los fondos destinados conforme al Artículo 45 de la Ley N° 438/94 “DE COOPERATIVAS”.</a:t>
            </a:r>
            <a:endParaRPr lang="es-PY" dirty="0"/>
          </a:p>
        </p:txBody>
      </p:sp>
      <p:sp>
        <p:nvSpPr>
          <p:cNvPr id="5" name="Rectángulo 4"/>
          <p:cNvSpPr/>
          <p:nvPr/>
        </p:nvSpPr>
        <p:spPr>
          <a:xfrm>
            <a:off x="1058089" y="5013176"/>
            <a:ext cx="7643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 err="1">
                <a:latin typeface="arial" panose="020B0604020202020204" pitchFamily="34" charset="0"/>
              </a:rPr>
              <a:t>d.a</a:t>
            </a:r>
            <a:r>
              <a:rPr lang="es-PY" dirty="0">
                <a:latin typeface="arial" panose="020B0604020202020204" pitchFamily="34" charset="0"/>
              </a:rPr>
              <a:t>) </a:t>
            </a:r>
            <a:r>
              <a:rPr lang="es-PY" dirty="0" smtClean="0">
                <a:latin typeface="arial" panose="020B0604020202020204" pitchFamily="34" charset="0"/>
              </a:rPr>
              <a:t>Cuando </a:t>
            </a:r>
            <a:r>
              <a:rPr lang="es-PY" dirty="0">
                <a:latin typeface="arial" panose="020B0604020202020204" pitchFamily="34" charset="0"/>
              </a:rPr>
              <a:t>se tratare de personas físicas, también serán deducibles todos los </a:t>
            </a:r>
            <a:r>
              <a:rPr lang="es-PY" dirty="0">
                <a:solidFill>
                  <a:srgbClr val="FF0000"/>
                </a:solidFill>
                <a:latin typeface="arial" panose="020B0604020202020204" pitchFamily="34" charset="0"/>
              </a:rPr>
              <a:t>gastos e inversiones personales y de familiares a su cargo </a:t>
            </a:r>
            <a:r>
              <a:rPr lang="es-PY" dirty="0">
                <a:latin typeface="arial" panose="020B0604020202020204" pitchFamily="34" charset="0"/>
              </a:rPr>
              <a:t>en que haya incurrido el contribuyente, si estos estuviesen destinados a la manutención, </a:t>
            </a:r>
            <a:r>
              <a:rPr lang="es-PY" dirty="0">
                <a:solidFill>
                  <a:srgbClr val="FF0000"/>
                </a:solidFill>
                <a:latin typeface="arial" panose="020B0604020202020204" pitchFamily="34" charset="0"/>
              </a:rPr>
              <a:t>educación, salud, vestimenta, vivienda y esparcimiento</a:t>
            </a:r>
            <a:r>
              <a:rPr lang="es-PY" dirty="0">
                <a:latin typeface="arial" panose="020B0604020202020204" pitchFamily="34" charset="0"/>
              </a:rPr>
              <a:t> propio o de los familiares a su </a:t>
            </a:r>
            <a:r>
              <a:rPr lang="es-PY" dirty="0" smtClean="0">
                <a:latin typeface="arial" panose="020B0604020202020204" pitchFamily="34" charset="0"/>
              </a:rPr>
              <a:t>cargo</a:t>
            </a:r>
            <a:endParaRPr lang="es-PY" dirty="0"/>
          </a:p>
        </p:txBody>
      </p:sp>
      <p:sp>
        <p:nvSpPr>
          <p:cNvPr id="6" name="Rectángulo redondeado 5"/>
          <p:cNvSpPr/>
          <p:nvPr/>
        </p:nvSpPr>
        <p:spPr>
          <a:xfrm>
            <a:off x="659034" y="1501348"/>
            <a:ext cx="8190910" cy="745015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b="1" dirty="0" smtClean="0"/>
              <a:t>LEY N° 2.421/2004 MODIFICADA POR LA LEY N° 4.673/2012</a:t>
            </a:r>
            <a:endParaRPr lang="es-PY" sz="2400" b="1" dirty="0"/>
          </a:p>
        </p:txBody>
      </p:sp>
      <p:sp>
        <p:nvSpPr>
          <p:cNvPr id="7" name="Flecha derecha 6">
            <a:hlinkClick r:id="rId2" action="ppaction://hlinksldjump"/>
          </p:cNvPr>
          <p:cNvSpPr/>
          <p:nvPr/>
        </p:nvSpPr>
        <p:spPr>
          <a:xfrm>
            <a:off x="7380312" y="6150020"/>
            <a:ext cx="978408" cy="484632"/>
          </a:xfrm>
          <a:prstGeom prst="rightArrow">
            <a:avLst/>
          </a:prstGeom>
          <a:solidFill>
            <a:srgbClr val="EE3F08"/>
          </a:solidFill>
          <a:ln>
            <a:solidFill>
              <a:srgbClr val="EE3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177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6322" y="2400601"/>
            <a:ext cx="828362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dirty="0">
                <a:latin typeface="arial" panose="020B0604020202020204" pitchFamily="34" charset="0"/>
              </a:rPr>
              <a:t>e) Para las personas que </a:t>
            </a:r>
            <a:r>
              <a:rPr lang="es-PY" dirty="0">
                <a:solidFill>
                  <a:srgbClr val="FF0000"/>
                </a:solidFill>
                <a:latin typeface="arial" panose="020B0604020202020204" pitchFamily="34" charset="0"/>
              </a:rPr>
              <a:t>no son aportantes </a:t>
            </a:r>
            <a:r>
              <a:rPr lang="es-PY" dirty="0">
                <a:latin typeface="arial" panose="020B0604020202020204" pitchFamily="34" charset="0"/>
              </a:rPr>
              <a:t>de un seguro social obligatorio, hasta un quince por ciento </a:t>
            </a:r>
            <a:r>
              <a:rPr lang="es-PY" dirty="0">
                <a:solidFill>
                  <a:srgbClr val="FF0000"/>
                </a:solidFill>
                <a:latin typeface="arial" panose="020B0604020202020204" pitchFamily="34" charset="0"/>
              </a:rPr>
              <a:t>(15%) de </a:t>
            </a:r>
            <a:r>
              <a:rPr lang="es-PY" dirty="0">
                <a:latin typeface="arial" panose="020B0604020202020204" pitchFamily="34" charset="0"/>
              </a:rPr>
              <a:t>los ingresos brutos de cada ejercicio fiscal colocados sea en:</a:t>
            </a:r>
            <a:endParaRPr lang="es-PY" dirty="0"/>
          </a:p>
          <a:p>
            <a:pPr algn="just"/>
            <a:r>
              <a:rPr lang="es-PY" dirty="0"/>
              <a:t> </a:t>
            </a:r>
          </a:p>
          <a:p>
            <a:pPr algn="just"/>
            <a:r>
              <a:rPr lang="es-PY" dirty="0" err="1">
                <a:latin typeface="arial" panose="020B0604020202020204" pitchFamily="34" charset="0"/>
              </a:rPr>
              <a:t>e.a</a:t>
            </a:r>
            <a:r>
              <a:rPr lang="es-PY" dirty="0">
                <a:latin typeface="arial" panose="020B0604020202020204" pitchFamily="34" charset="0"/>
              </a:rPr>
              <a:t>) Depósitos de ahorro en Entidades Bancarias o Financieras regidas por la Ley N° 861/96 “GENERAL DE BANCOS, FINANCIERAS Y OTRAS ENTIDADES DE CRÉDITO”;</a:t>
            </a:r>
            <a:endParaRPr lang="es-PY" dirty="0"/>
          </a:p>
          <a:p>
            <a:pPr algn="just"/>
            <a:endParaRPr lang="es-PY" sz="800" dirty="0" smtClean="0">
              <a:latin typeface="arial" panose="020B0604020202020204" pitchFamily="34" charset="0"/>
            </a:endParaRPr>
          </a:p>
          <a:p>
            <a:pPr algn="just"/>
            <a:r>
              <a:rPr lang="es-PY" dirty="0" err="1" smtClean="0">
                <a:latin typeface="arial" panose="020B0604020202020204" pitchFamily="34" charset="0"/>
              </a:rPr>
              <a:t>e.b</a:t>
            </a:r>
            <a:r>
              <a:rPr lang="es-PY" dirty="0">
                <a:latin typeface="arial" panose="020B0604020202020204" pitchFamily="34" charset="0"/>
              </a:rPr>
              <a:t>) En Cooperativas que realicen actividades de Ahorro y Crédito;</a:t>
            </a:r>
            <a:endParaRPr lang="es-PY" dirty="0"/>
          </a:p>
          <a:p>
            <a:pPr algn="just"/>
            <a:endParaRPr lang="es-PY" sz="800" dirty="0" smtClean="0">
              <a:latin typeface="arial" panose="020B0604020202020204" pitchFamily="34" charset="0"/>
            </a:endParaRPr>
          </a:p>
          <a:p>
            <a:pPr algn="just"/>
            <a:r>
              <a:rPr lang="es-PY" dirty="0" err="1" smtClean="0">
                <a:latin typeface="arial" panose="020B0604020202020204" pitchFamily="34" charset="0"/>
              </a:rPr>
              <a:t>e.c</a:t>
            </a:r>
            <a:r>
              <a:rPr lang="es-PY" dirty="0">
                <a:latin typeface="arial" panose="020B0604020202020204" pitchFamily="34" charset="0"/>
              </a:rPr>
              <a:t>) En inversiones de acciones nominativas en Sociedades Emisoras de Capital Abierto del país; y,</a:t>
            </a:r>
            <a:endParaRPr lang="es-PY" dirty="0"/>
          </a:p>
          <a:p>
            <a:pPr algn="just"/>
            <a:endParaRPr lang="es-PY" sz="800" dirty="0" smtClean="0">
              <a:latin typeface="arial" panose="020B0604020202020204" pitchFamily="34" charset="0"/>
            </a:endParaRPr>
          </a:p>
          <a:p>
            <a:pPr algn="just"/>
            <a:r>
              <a:rPr lang="es-PY" dirty="0" err="1" smtClean="0">
                <a:latin typeface="arial" panose="020B0604020202020204" pitchFamily="34" charset="0"/>
              </a:rPr>
              <a:t>e.d</a:t>
            </a:r>
            <a:r>
              <a:rPr lang="es-PY" dirty="0">
                <a:latin typeface="arial" panose="020B0604020202020204" pitchFamily="34" charset="0"/>
              </a:rPr>
              <a:t>) En fondos privados de jubilación del país, que tengan por lo menos quinientos (500) aportantes activos</a:t>
            </a:r>
            <a:r>
              <a:rPr lang="es-PY" dirty="0" smtClean="0">
                <a:latin typeface="arial" panose="020B0604020202020204" pitchFamily="34" charset="0"/>
              </a:rPr>
              <a:t>.... </a:t>
            </a:r>
          </a:p>
          <a:p>
            <a:pPr algn="just"/>
            <a:r>
              <a:rPr lang="es-PY" dirty="0"/>
              <a:t> </a:t>
            </a:r>
            <a:endParaRPr lang="es-PY" dirty="0">
              <a:effectLst/>
            </a:endParaRPr>
          </a:p>
        </p:txBody>
      </p:sp>
      <p:sp>
        <p:nvSpPr>
          <p:cNvPr id="4" name="Flecha derecha 3">
            <a:hlinkClick r:id="rId2" action="ppaction://hlinksldjump"/>
          </p:cNvPr>
          <p:cNvSpPr/>
          <p:nvPr/>
        </p:nvSpPr>
        <p:spPr>
          <a:xfrm>
            <a:off x="7380312" y="6150020"/>
            <a:ext cx="978408" cy="484632"/>
          </a:xfrm>
          <a:prstGeom prst="rightArrow">
            <a:avLst/>
          </a:prstGeom>
          <a:solidFill>
            <a:srgbClr val="EE3F08"/>
          </a:solidFill>
          <a:ln>
            <a:solidFill>
              <a:srgbClr val="EE3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Rectángulo redondeado 4"/>
          <p:cNvSpPr/>
          <p:nvPr/>
        </p:nvSpPr>
        <p:spPr>
          <a:xfrm>
            <a:off x="566322" y="1501348"/>
            <a:ext cx="8283622" cy="745015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b="1" dirty="0" smtClean="0"/>
              <a:t>LEY N° 2.421/2004 MODIFICADA POR LA LEY N° 4.673/2012</a:t>
            </a:r>
            <a:endParaRPr lang="es-PY" sz="2400" b="1" dirty="0"/>
          </a:p>
        </p:txBody>
      </p:sp>
    </p:spTree>
    <p:extLst>
      <p:ext uri="{BB962C8B-B14F-4D97-AF65-F5344CB8AC3E}">
        <p14:creationId xmlns:p14="http://schemas.microsoft.com/office/powerpoint/2010/main" val="15467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611560" y="1591220"/>
            <a:ext cx="7992888" cy="787372"/>
          </a:xfrm>
          <a:prstGeom prst="round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800" b="1" dirty="0" smtClean="0"/>
              <a:t>CUALES SON LAS INVERSIONES FINANCIERAS </a:t>
            </a:r>
            <a:r>
              <a:rPr lang="es-PY" sz="2800" b="1" dirty="0" smtClean="0"/>
              <a:t>DEDUCIBLES?</a:t>
            </a:r>
            <a:endParaRPr lang="es-PY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611560" y="2492896"/>
            <a:ext cx="2688289" cy="893808"/>
          </a:xfrm>
          <a:prstGeom prst="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/>
              <a:t>COMPRA DE ACCIONES NOMINATIVAS EN SAECAS</a:t>
            </a:r>
            <a:endParaRPr lang="es-PY" b="1" dirty="0"/>
          </a:p>
        </p:txBody>
      </p:sp>
      <p:sp>
        <p:nvSpPr>
          <p:cNvPr id="17" name="Rectángulo 16"/>
          <p:cNvSpPr/>
          <p:nvPr/>
        </p:nvSpPr>
        <p:spPr>
          <a:xfrm>
            <a:off x="611560" y="4005064"/>
            <a:ext cx="2688289" cy="893808"/>
          </a:xfrm>
          <a:prstGeom prst="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/>
              <a:t>DEPÓSITOS EN BANCOS, </a:t>
            </a:r>
            <a:r>
              <a:rPr lang="es-PY" b="1" dirty="0" smtClean="0"/>
              <a:t>FINANANCIERAS </a:t>
            </a:r>
            <a:r>
              <a:rPr lang="es-PY" b="1" dirty="0" smtClean="0"/>
              <a:t>Y COOP. DE AHORRO Y CREDITO</a:t>
            </a:r>
            <a:endParaRPr lang="es-PY" b="1" dirty="0"/>
          </a:p>
        </p:txBody>
      </p:sp>
      <p:sp>
        <p:nvSpPr>
          <p:cNvPr id="18" name="Rectángulo 17"/>
          <p:cNvSpPr/>
          <p:nvPr/>
        </p:nvSpPr>
        <p:spPr>
          <a:xfrm>
            <a:off x="611560" y="5539064"/>
            <a:ext cx="2688289" cy="893808"/>
          </a:xfrm>
          <a:prstGeom prst="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/>
              <a:t>FONDO PRIVADO DE JUBILACIÓN                    (500 APORTANTES)</a:t>
            </a:r>
            <a:endParaRPr lang="es-PY" b="1" dirty="0"/>
          </a:p>
        </p:txBody>
      </p:sp>
      <p:sp>
        <p:nvSpPr>
          <p:cNvPr id="4" name="Cruz 3"/>
          <p:cNvSpPr/>
          <p:nvPr/>
        </p:nvSpPr>
        <p:spPr>
          <a:xfrm>
            <a:off x="1548823" y="5013176"/>
            <a:ext cx="406881" cy="432048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b="1"/>
          </a:p>
        </p:txBody>
      </p:sp>
      <p:sp>
        <p:nvSpPr>
          <p:cNvPr id="19" name="Cruz 18"/>
          <p:cNvSpPr/>
          <p:nvPr/>
        </p:nvSpPr>
        <p:spPr>
          <a:xfrm>
            <a:off x="1609320" y="3501008"/>
            <a:ext cx="406881" cy="432048"/>
          </a:xfrm>
          <a:prstGeom prst="pl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b="1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13041827"/>
              </p:ext>
            </p:extLst>
          </p:nvPr>
        </p:nvGraphicFramePr>
        <p:xfrm>
          <a:off x="4091524" y="3789040"/>
          <a:ext cx="487296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errar llave 20"/>
          <p:cNvSpPr/>
          <p:nvPr/>
        </p:nvSpPr>
        <p:spPr>
          <a:xfrm>
            <a:off x="3299849" y="2852936"/>
            <a:ext cx="575650" cy="3312368"/>
          </a:xfrm>
          <a:prstGeom prst="rightBrace">
            <a:avLst/>
          </a:prstGeom>
          <a:ln w="508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2" name="Flecha derecha 21">
            <a:hlinkClick r:id="rId7" action="ppaction://hlinksldjump"/>
          </p:cNvPr>
          <p:cNvSpPr/>
          <p:nvPr/>
        </p:nvSpPr>
        <p:spPr>
          <a:xfrm>
            <a:off x="7164288" y="6021288"/>
            <a:ext cx="1440160" cy="576064"/>
          </a:xfrm>
          <a:prstGeom prst="rightArrow">
            <a:avLst/>
          </a:prstGeom>
          <a:solidFill>
            <a:srgbClr val="EE3F08"/>
          </a:solidFill>
          <a:ln>
            <a:solidFill>
              <a:srgbClr val="EE3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" name="CuadroTexto 1"/>
          <p:cNvSpPr txBox="1"/>
          <p:nvPr/>
        </p:nvSpPr>
        <p:spPr>
          <a:xfrm>
            <a:off x="4427984" y="31316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 smtClean="0">
                <a:solidFill>
                  <a:srgbClr val="E30121"/>
                </a:solidFill>
              </a:rPr>
              <a:t>Condiciones establecidas en la Ley</a:t>
            </a:r>
            <a:endParaRPr lang="es-PY" b="1" dirty="0">
              <a:solidFill>
                <a:srgbClr val="E30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9296812"/>
              </p:ext>
            </p:extLst>
          </p:nvPr>
        </p:nvGraphicFramePr>
        <p:xfrm>
          <a:off x="1115616" y="1916832"/>
          <a:ext cx="70537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6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32" y="1798342"/>
            <a:ext cx="6714412" cy="4582986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980929" y="2696361"/>
            <a:ext cx="6026511" cy="1564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083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41347802"/>
              </p:ext>
            </p:extLst>
          </p:nvPr>
        </p:nvGraphicFramePr>
        <p:xfrm>
          <a:off x="611560" y="1772816"/>
          <a:ext cx="8352928" cy="474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6804248" y="5661248"/>
            <a:ext cx="2088231" cy="792088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>
                <a:solidFill>
                  <a:schemeClr val="tx1"/>
                </a:solidFill>
              </a:rPr>
              <a:t>RENTA NETA IMPONIBLE</a:t>
            </a:r>
            <a:endParaRPr lang="es-PY" b="1" dirty="0">
              <a:solidFill>
                <a:schemeClr val="tx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876256" y="5517232"/>
            <a:ext cx="194421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467544" y="1556792"/>
            <a:ext cx="8208912" cy="936104"/>
          </a:xfrm>
          <a:prstGeom prst="round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800" b="1" dirty="0" smtClean="0"/>
              <a:t>CÁLCULO DE LA RENTA </a:t>
            </a:r>
            <a:r>
              <a:rPr lang="es-PY" sz="2800" b="1" dirty="0" smtClean="0"/>
              <a:t>NETA IMPONIBLE</a:t>
            </a:r>
          </a:p>
          <a:p>
            <a:pPr algn="ctr"/>
            <a:r>
              <a:rPr lang="es-PY" sz="2800" b="1" dirty="0" smtClean="0"/>
              <a:t>(PRESUNCIÓN DE DERECHO)</a:t>
            </a:r>
            <a:endParaRPr lang="es-PY" sz="2800" b="1" dirty="0"/>
          </a:p>
        </p:txBody>
      </p:sp>
    </p:spTree>
    <p:extLst>
      <p:ext uri="{BB962C8B-B14F-4D97-AF65-F5344CB8AC3E}">
        <p14:creationId xmlns:p14="http://schemas.microsoft.com/office/powerpoint/2010/main" val="2401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3 Título"/>
          <p:cNvSpPr txBox="1">
            <a:spLocks/>
          </p:cNvSpPr>
          <p:nvPr/>
        </p:nvSpPr>
        <p:spPr bwMode="auto">
          <a:xfrm>
            <a:off x="395663" y="1720635"/>
            <a:ext cx="8640706" cy="6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PY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CONTRIBUYENTES </a:t>
            </a:r>
            <a:r>
              <a:rPr lang="es-PY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DECLARARON INVERSIONES FINANCIERAS</a:t>
            </a:r>
          </a:p>
          <a:p>
            <a:pPr algn="ctr"/>
            <a:r>
              <a:rPr lang="es-PY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SUPERAN EL 15% DE LOS INGRESOS BRUTOS</a:t>
            </a:r>
            <a:endParaRPr lang="es-PY" b="1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093"/>
              </p:ext>
            </p:extLst>
          </p:nvPr>
        </p:nvGraphicFramePr>
        <p:xfrm>
          <a:off x="395663" y="2924944"/>
          <a:ext cx="8352801" cy="158417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048545"/>
                <a:gridCol w="2304256"/>
              </a:tblGrid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es-PY" sz="1600" b="1" dirty="0" smtClean="0">
                          <a:solidFill>
                            <a:schemeClr val="tx1"/>
                          </a:solidFill>
                        </a:rPr>
                        <a:t>MONTO TOTAL DECLARADO COMO INVERSIONES EN ESTA SITUACIÓN (</a:t>
                      </a:r>
                      <a:r>
                        <a:rPr lang="es-PY" sz="1600" b="1" u="sng" dirty="0" smtClean="0">
                          <a:solidFill>
                            <a:schemeClr val="tx1"/>
                          </a:solidFill>
                        </a:rPr>
                        <a:t>CONSIGNADAS EN LAS DJ/2015  DE</a:t>
                      </a:r>
                      <a:r>
                        <a:rPr lang="es-PY" sz="1800" b="1" u="sng" dirty="0" smtClean="0">
                          <a:solidFill>
                            <a:schemeClr val="tx1"/>
                          </a:solidFill>
                        </a:rPr>
                        <a:t> 2.197</a:t>
                      </a:r>
                      <a:r>
                        <a:rPr lang="es-PY" sz="1800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Y" sz="1600" b="1" u="sng" dirty="0" smtClean="0">
                          <a:solidFill>
                            <a:schemeClr val="tx1"/>
                          </a:solidFill>
                        </a:rPr>
                        <a:t>CONTRIBUYENTES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2000" b="1" dirty="0" smtClean="0">
                          <a:solidFill>
                            <a:schemeClr val="tx1"/>
                          </a:solidFill>
                        </a:rPr>
                        <a:t>4.089.135.343.349</a:t>
                      </a:r>
                      <a:endParaRPr lang="es-PY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/>
                      <a:endParaRPr lang="es-PY" sz="1600" b="1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PY" sz="2000" b="1" dirty="0"/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2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/>
          <a:srcRect l="23915" t="47677" r="29113" b="28846"/>
          <a:stretch/>
        </p:blipFill>
        <p:spPr bwMode="auto">
          <a:xfrm>
            <a:off x="683568" y="1484784"/>
            <a:ext cx="8064896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23077" t="52201" r="28858" b="26105"/>
          <a:stretch/>
        </p:blipFill>
        <p:spPr bwMode="auto">
          <a:xfrm>
            <a:off x="539552" y="2864371"/>
            <a:ext cx="8208912" cy="1646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lipse 1"/>
          <p:cNvSpPr/>
          <p:nvPr/>
        </p:nvSpPr>
        <p:spPr>
          <a:xfrm>
            <a:off x="7129958" y="3501008"/>
            <a:ext cx="161850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/>
          <p:nvPr/>
        </p:nvPicPr>
        <p:blipFill rotWithShape="1">
          <a:blip r:embed="rId4"/>
          <a:srcRect l="23084" t="57786" r="29532" b="13674"/>
          <a:stretch/>
        </p:blipFill>
        <p:spPr bwMode="auto">
          <a:xfrm>
            <a:off x="550416" y="4653136"/>
            <a:ext cx="8054032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e 8"/>
          <p:cNvSpPr/>
          <p:nvPr/>
        </p:nvSpPr>
        <p:spPr>
          <a:xfrm>
            <a:off x="5652120" y="5517232"/>
            <a:ext cx="161850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214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 bwMode="auto">
          <a:xfrm>
            <a:off x="256594" y="1524961"/>
            <a:ext cx="8572895" cy="67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PY" sz="24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PY" b="1" dirty="0" smtClean="0">
                <a:solidFill>
                  <a:srgbClr val="00349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CONTRIBUYENTES QUE DECLARARON DONACIONES QUE </a:t>
            </a:r>
          </a:p>
          <a:p>
            <a:pPr algn="ctr"/>
            <a:r>
              <a:rPr lang="es-PY" b="1" dirty="0" smtClean="0">
                <a:solidFill>
                  <a:srgbClr val="00349E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SUPERAN EL 20% </a:t>
            </a:r>
            <a:r>
              <a:rPr lang="es-PY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 RENTA </a:t>
            </a:r>
            <a:r>
              <a:rPr lang="es-PY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NETA Y POR TANTO INCUMPLIERON LO ESTABLECIDO EN LA LEY. </a:t>
            </a:r>
            <a:endParaRPr lang="es-PY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6594" y="2540190"/>
            <a:ext cx="857289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600" b="1" dirty="0" smtClean="0">
                <a:solidFill>
                  <a:prstClr val="black"/>
                </a:solidFill>
                <a:latin typeface="Calibri"/>
              </a:rPr>
              <a:t>El Decreto actual NO modifica al anterior, en lo relacionado al porcentaje de deducción admisible. </a:t>
            </a:r>
          </a:p>
          <a:p>
            <a:endParaRPr lang="es-PY" sz="1600" b="1" dirty="0">
              <a:solidFill>
                <a:prstClr val="black"/>
              </a:solidFill>
              <a:latin typeface="Calibri"/>
            </a:endParaRPr>
          </a:p>
          <a:p>
            <a:r>
              <a:rPr lang="es-PY" sz="1600" b="1" dirty="0" smtClean="0">
                <a:solidFill>
                  <a:prstClr val="black"/>
                </a:solidFill>
                <a:latin typeface="Calibri"/>
              </a:rPr>
              <a:t>Artículo </a:t>
            </a:r>
            <a:r>
              <a:rPr lang="es-PY" sz="1600" b="1" dirty="0">
                <a:solidFill>
                  <a:prstClr val="black"/>
                </a:solidFill>
                <a:latin typeface="Calibri"/>
              </a:rPr>
              <a:t>24°.- Donaciones Deducibles. </a:t>
            </a:r>
            <a:r>
              <a:rPr lang="es-PY" sz="1600" dirty="0">
                <a:solidFill>
                  <a:prstClr val="black"/>
                </a:solidFill>
                <a:latin typeface="Calibri"/>
              </a:rPr>
              <a:t>Las donaciones previstas en el literal b) del numeral 3) del Artículo </a:t>
            </a:r>
            <a:r>
              <a:rPr lang="es-PY" sz="1600" dirty="0" smtClean="0">
                <a:solidFill>
                  <a:prstClr val="black"/>
                </a:solidFill>
                <a:latin typeface="Calibri"/>
              </a:rPr>
              <a:t>13º de </a:t>
            </a:r>
            <a:r>
              <a:rPr lang="es-PY" sz="1600" dirty="0">
                <a:solidFill>
                  <a:prstClr val="black"/>
                </a:solidFill>
                <a:latin typeface="Calibri"/>
              </a:rPr>
              <a:t>la Ley N° 2421/2004, </a:t>
            </a:r>
            <a:r>
              <a:rPr lang="es-PY" sz="1600" b="1" u="sng" dirty="0">
                <a:solidFill>
                  <a:srgbClr val="FF0000"/>
                </a:solidFill>
                <a:latin typeface="Calibri"/>
              </a:rPr>
              <a:t>serán deducibles hasta un monto que</a:t>
            </a:r>
            <a:r>
              <a:rPr lang="es-PY" sz="1600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PY" sz="1600" b="1" u="sng" dirty="0">
                <a:solidFill>
                  <a:srgbClr val="FF0000"/>
                </a:solidFill>
                <a:latin typeface="Calibri"/>
              </a:rPr>
              <a:t>no supere el veinte por ciento (20%) de la </a:t>
            </a:r>
            <a:r>
              <a:rPr lang="es-PY" sz="1600" b="1" u="sng" dirty="0" smtClean="0">
                <a:solidFill>
                  <a:srgbClr val="FF0000"/>
                </a:solidFill>
                <a:latin typeface="Calibri"/>
              </a:rPr>
              <a:t>renta neta </a:t>
            </a:r>
            <a:r>
              <a:rPr lang="es-PY" sz="1600" b="1" u="sng" dirty="0">
                <a:solidFill>
                  <a:srgbClr val="FF0000"/>
                </a:solidFill>
                <a:latin typeface="Calibri"/>
              </a:rPr>
              <a:t>gravada</a:t>
            </a:r>
            <a:r>
              <a:rPr lang="es-PY" sz="1600" b="1" dirty="0">
                <a:solidFill>
                  <a:srgbClr val="FF0000"/>
                </a:solidFill>
                <a:latin typeface="Calibri"/>
              </a:rPr>
              <a:t>.</a:t>
            </a:r>
            <a:endParaRPr lang="es-PY" sz="1600" b="1" dirty="0" smtClean="0">
              <a:solidFill>
                <a:srgbClr val="FF0000"/>
              </a:solidFill>
            </a:endParaRPr>
          </a:p>
          <a:p>
            <a:pPr algn="just"/>
            <a:endParaRPr lang="es-PY" sz="1400" dirty="0">
              <a:solidFill>
                <a:prstClr val="black"/>
              </a:solidFill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85939"/>
              </p:ext>
            </p:extLst>
          </p:nvPr>
        </p:nvGraphicFramePr>
        <p:xfrm>
          <a:off x="259452" y="4293096"/>
          <a:ext cx="8572895" cy="94690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6120680"/>
                <a:gridCol w="2452215"/>
              </a:tblGrid>
              <a:tr h="946904">
                <a:tc>
                  <a:txBody>
                    <a:bodyPr/>
                    <a:lstStyle/>
                    <a:p>
                      <a:pPr algn="l"/>
                      <a:r>
                        <a:rPr lang="es-PY" sz="1600" b="1" dirty="0" smtClean="0">
                          <a:solidFill>
                            <a:schemeClr val="tx1"/>
                          </a:solidFill>
                        </a:rPr>
                        <a:t>MONTO TOTAL DE DONACIONES  CONSIGNADAS EN LAS DJ/2015  DE </a:t>
                      </a:r>
                      <a:r>
                        <a:rPr lang="es-PY" sz="2000" b="1" dirty="0" smtClean="0">
                          <a:solidFill>
                            <a:schemeClr val="tx1"/>
                          </a:solidFill>
                        </a:rPr>
                        <a:t>3.446</a:t>
                      </a:r>
                      <a:r>
                        <a:rPr lang="es-PY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Y" sz="1600" b="1" dirty="0" smtClean="0">
                          <a:solidFill>
                            <a:schemeClr val="tx1"/>
                          </a:solidFill>
                        </a:rPr>
                        <a:t>CONTRIBUYENTES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Y" sz="2000" b="1" dirty="0" smtClean="0">
                          <a:solidFill>
                            <a:schemeClr val="tx1"/>
                          </a:solidFill>
                        </a:rPr>
                        <a:t>116.489.750.387</a:t>
                      </a:r>
                      <a:endParaRPr lang="es-PY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3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05780" y="1451211"/>
            <a:ext cx="8604448" cy="753653"/>
          </a:xfrm>
          <a:prstGeom prst="round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500" b="1" dirty="0" smtClean="0"/>
              <a:t>LA INTEGRACIÓN DE CAPITAL</a:t>
            </a:r>
            <a:r>
              <a:rPr lang="es-PY" sz="2500" b="1" dirty="0"/>
              <a:t> </a:t>
            </a:r>
            <a:r>
              <a:rPr lang="es-PY" sz="2500" b="1" dirty="0" smtClean="0"/>
              <a:t>Y LA </a:t>
            </a:r>
            <a:r>
              <a:rPr lang="es-PY" sz="2500" b="1" dirty="0" smtClean="0"/>
              <a:t>ADQUISICIÓN DE </a:t>
            </a:r>
            <a:r>
              <a:rPr lang="es-PY" sz="2500" b="1" dirty="0" smtClean="0"/>
              <a:t>ACCIONES </a:t>
            </a:r>
            <a:endParaRPr lang="es-PY" sz="2500" b="1" dirty="0" smtClean="0"/>
          </a:p>
          <a:p>
            <a:pPr algn="ctr"/>
            <a:r>
              <a:rPr lang="es-PY" sz="2500" b="1" dirty="0" smtClean="0"/>
              <a:t>NO </a:t>
            </a:r>
            <a:r>
              <a:rPr lang="es-PY" sz="2500" b="1" dirty="0"/>
              <a:t>SON </a:t>
            </a:r>
            <a:r>
              <a:rPr lang="es-PY" sz="2500" b="1" dirty="0" smtClean="0"/>
              <a:t>DEDUCIBLES, PORQUE</a:t>
            </a:r>
            <a:endParaRPr lang="es-PY" sz="25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71663" y="2204864"/>
            <a:ext cx="8604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PY" sz="2000" dirty="0" smtClean="0"/>
              <a:t>No están permitidas en la Ley, SALVO las excepciones </a:t>
            </a:r>
            <a:r>
              <a:rPr lang="es-PY" sz="2000" dirty="0" smtClean="0"/>
              <a:t>expresamente previstas, según lo explicado precedentemente.</a:t>
            </a:r>
            <a:endParaRPr lang="es-PY" sz="2000" dirty="0" smtClean="0"/>
          </a:p>
          <a:p>
            <a:pPr marL="285750" indent="-285750" algn="just">
              <a:buFontTx/>
              <a:buChar char="-"/>
            </a:pPr>
            <a:r>
              <a:rPr lang="es-PY" sz="2000" dirty="0" smtClean="0"/>
              <a:t>No están relacionadas a la Actividad Gravada “</a:t>
            </a:r>
            <a:r>
              <a:rPr lang="es-PY" sz="2000" i="1" dirty="0" smtClean="0"/>
              <a:t>Prestación de Servicio de Carácter Personal</a:t>
            </a:r>
            <a:r>
              <a:rPr lang="es-PY" sz="2000" dirty="0" smtClean="0"/>
              <a:t>”.</a:t>
            </a:r>
          </a:p>
          <a:p>
            <a:pPr marL="285750" indent="-285750" algn="just">
              <a:buFontTx/>
              <a:buChar char="-"/>
            </a:pPr>
            <a:r>
              <a:rPr lang="es-PY" sz="2000" dirty="0" smtClean="0"/>
              <a:t>Implicarían una Doble deducción (al comprar y al </a:t>
            </a:r>
            <a:r>
              <a:rPr lang="es-PY" sz="2000" dirty="0" smtClean="0"/>
              <a:t>vender las acciones).</a:t>
            </a:r>
            <a:endParaRPr lang="es-PY" sz="2000" dirty="0" smtClean="0"/>
          </a:p>
          <a:p>
            <a:pPr marL="285750" indent="-285750" algn="just">
              <a:buFontTx/>
              <a:buChar char="-"/>
            </a:pPr>
            <a:r>
              <a:rPr lang="es-PY" sz="2000" dirty="0" smtClean="0"/>
              <a:t>No colaboran al proceso de formalización, pues NO están GRAVADAS por el IVA y </a:t>
            </a:r>
            <a:r>
              <a:rPr lang="es-PY" sz="2000" dirty="0" smtClean="0"/>
              <a:t>tampoco</a:t>
            </a:r>
            <a:r>
              <a:rPr lang="es-PY" sz="2000" dirty="0" smtClean="0"/>
              <a:t> </a:t>
            </a:r>
            <a:r>
              <a:rPr lang="es-PY" sz="2000" dirty="0" smtClean="0"/>
              <a:t>se requería la emisión de </a:t>
            </a:r>
            <a:r>
              <a:rPr lang="es-PY" sz="2000" dirty="0" smtClean="0"/>
              <a:t>facturas por la compra de acciones.</a:t>
            </a:r>
            <a:endParaRPr lang="es-PY" sz="2000" dirty="0" smtClean="0"/>
          </a:p>
          <a:p>
            <a:pPr marL="285750" indent="-285750" algn="just">
              <a:buFontTx/>
              <a:buChar char="-"/>
            </a:pPr>
            <a:r>
              <a:rPr lang="es-PY" sz="2000" dirty="0" smtClean="0"/>
              <a:t>NO CONSTITUYEN GASTOS dado que no es una transformación del Patrimonio.</a:t>
            </a:r>
          </a:p>
        </p:txBody>
      </p:sp>
    </p:spTree>
    <p:extLst>
      <p:ext uri="{BB962C8B-B14F-4D97-AF65-F5344CB8AC3E}">
        <p14:creationId xmlns:p14="http://schemas.microsoft.com/office/powerpoint/2010/main" val="4301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:\Users\ldelpadre\AppData\Local\Microsoft\Windows\Temporary Internet Files\Content.Word\IMG_20170130_1400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1718" r="18290" b="58068"/>
          <a:stretch/>
        </p:blipFill>
        <p:spPr bwMode="auto">
          <a:xfrm>
            <a:off x="1331640" y="1628800"/>
            <a:ext cx="7196071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/>
          <p:cNvSpPr/>
          <p:nvPr/>
        </p:nvSpPr>
        <p:spPr>
          <a:xfrm>
            <a:off x="1619672" y="2204864"/>
            <a:ext cx="6101054" cy="16158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894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600399" cy="482453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378745" y="1988840"/>
            <a:ext cx="6930123" cy="17788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16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Rectángulo redondeado 3"/>
          <p:cNvSpPr/>
          <p:nvPr/>
        </p:nvSpPr>
        <p:spPr>
          <a:xfrm>
            <a:off x="443114" y="2348880"/>
            <a:ext cx="7920880" cy="352839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50">
              <a:lnSpc>
                <a:spcPct val="107000"/>
              </a:lnSpc>
              <a:defRPr/>
            </a:pPr>
            <a:r>
              <a:rPr lang="es-PY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 los argumentos enunciados en el documento que obra en el Parlamento Nacional, si se cumpliera estrictamente lo establecido en la Constitución </a:t>
            </a:r>
            <a:r>
              <a:rPr lang="es-PY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 y en la Ley, </a:t>
            </a:r>
            <a:r>
              <a:rPr lang="es-PY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cada uno debe contribuir de acuerdo a su capacidad </a:t>
            </a:r>
            <a:r>
              <a:rPr lang="es-PY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contributiva, </a:t>
            </a:r>
            <a:r>
              <a:rPr lang="es-PY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daría la situación que se da hoy, según puede verse en el siguiente </a:t>
            </a:r>
            <a:r>
              <a:rPr lang="es-PY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cuadro.</a:t>
            </a:r>
            <a:endParaRPr lang="es-PY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599636" y="1556792"/>
            <a:ext cx="7944728" cy="442217"/>
          </a:xfrm>
          <a:prstGeom prst="roundRect">
            <a:avLst/>
          </a:prstGeom>
          <a:solidFill>
            <a:srgbClr val="EE3F0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PY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es-PY" b="1" dirty="0" smtClean="0">
                <a:solidFill>
                  <a:schemeClr val="bg1"/>
                </a:solidFill>
                <a:cs typeface="Arial" panose="020B0604020202020204" pitchFamily="34" charset="0"/>
              </a:rPr>
              <a:t>0 </a:t>
            </a:r>
            <a:r>
              <a:rPr lang="es-PY" b="1" dirty="0">
                <a:solidFill>
                  <a:schemeClr val="bg1"/>
                </a:solidFill>
                <a:cs typeface="Arial" panose="020B0604020202020204" pitchFamily="34" charset="0"/>
              </a:rPr>
              <a:t>CONTRIBUYENTES CON MAYORES INGRESOS DECLARADOS - AÑO 2015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16659" y="5949280"/>
            <a:ext cx="711068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defRPr/>
            </a:pPr>
            <a:r>
              <a:rPr lang="es-PY" sz="1400" b="1" dirty="0" smtClean="0">
                <a:latin typeface="+mn-lt"/>
                <a:cs typeface="Arial" panose="020B0604020202020204" pitchFamily="34" charset="0"/>
              </a:rPr>
              <a:t>LA TASA </a:t>
            </a:r>
            <a:r>
              <a:rPr lang="es-PY" sz="1400" b="1" dirty="0">
                <a:latin typeface="+mn-lt"/>
                <a:cs typeface="Arial" panose="020B0604020202020204" pitchFamily="34" charset="0"/>
              </a:rPr>
              <a:t>EFECTIVA </a:t>
            </a:r>
            <a:r>
              <a:rPr lang="es-PY" sz="1400" b="1" dirty="0" smtClean="0">
                <a:latin typeface="+mn-lt"/>
                <a:cs typeface="Arial" panose="020B0604020202020204" pitchFamily="34" charset="0"/>
              </a:rPr>
              <a:t>PAGADA </a:t>
            </a:r>
            <a:r>
              <a:rPr lang="es-PY" sz="1400" b="1" dirty="0">
                <a:latin typeface="+mn-lt"/>
                <a:cs typeface="Arial" panose="020B0604020202020204" pitchFamily="34" charset="0"/>
              </a:rPr>
              <a:t>POR LOS 10 CONTRIBUYENTES CON MAYORES INGRESOS </a:t>
            </a:r>
            <a:r>
              <a:rPr lang="es-PY" sz="1400" b="1" dirty="0" smtClean="0">
                <a:latin typeface="+mn-lt"/>
                <a:cs typeface="Arial" panose="020B0604020202020204" pitchFamily="34" charset="0"/>
              </a:rPr>
              <a:t>ES DE  APENAS DEL </a:t>
            </a:r>
            <a:r>
              <a:rPr lang="es-PY" sz="1400" b="1" dirty="0">
                <a:latin typeface="+mn-lt"/>
                <a:cs typeface="Arial" panose="020B0604020202020204" pitchFamily="34" charset="0"/>
              </a:rPr>
              <a:t>0,6% EN </a:t>
            </a:r>
            <a:r>
              <a:rPr lang="es-PY" sz="1400" b="1" dirty="0" smtClean="0">
                <a:latin typeface="+mn-lt"/>
                <a:cs typeface="Arial" panose="020B0604020202020204" pitchFamily="34" charset="0"/>
              </a:rPr>
              <a:t>PROMEDIO</a:t>
            </a:r>
            <a:r>
              <a:rPr lang="es-PY" sz="1400" b="1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14230" y="2415623"/>
            <a:ext cx="34732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350" dirty="0">
                <a:solidFill>
                  <a:prstClr val="black"/>
                </a:solidFill>
                <a:latin typeface="Calibri"/>
              </a:rPr>
              <a:t>En miles de millones de G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2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1520" y="2438761"/>
          <a:ext cx="8640960" cy="343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78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0166" y="2564904"/>
            <a:ext cx="8064896" cy="648072"/>
          </a:xfrm>
        </p:spPr>
        <p:txBody>
          <a:bodyPr/>
          <a:lstStyle/>
          <a:p>
            <a:pPr marL="0" indent="0" algn="ctr">
              <a:buNone/>
            </a:pPr>
            <a:r>
              <a:rPr lang="es-PY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PY" sz="1800" b="1" u="sng" dirty="0" smtClean="0">
                <a:solidFill>
                  <a:schemeClr val="accent6">
                    <a:lumMod val="75000"/>
                  </a:schemeClr>
                </a:solidFill>
              </a:rPr>
              <a:t>INVERSIONES: EL DECRETO ACTUAL NO MODIFICA EL ANTERIOR,  NI LA LEY </a:t>
            </a:r>
          </a:p>
          <a:p>
            <a:pPr marL="0" indent="0">
              <a:buNone/>
            </a:pPr>
            <a:endParaRPr lang="es-PY" sz="1800" dirty="0" smtClean="0"/>
          </a:p>
          <a:p>
            <a:pPr marL="0" indent="0">
              <a:buNone/>
            </a:pPr>
            <a:endParaRPr lang="es-PY" sz="1800" dirty="0"/>
          </a:p>
          <a:p>
            <a:pPr marL="0" indent="0">
              <a:buNone/>
            </a:pPr>
            <a:endParaRPr lang="es-PY" sz="1800" dirty="0" smtClean="0"/>
          </a:p>
          <a:p>
            <a:pPr marL="0" indent="0">
              <a:buNone/>
            </a:pPr>
            <a:endParaRPr lang="es-PY" sz="1800" dirty="0" smtClean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18344"/>
              </p:ext>
            </p:extLst>
          </p:nvPr>
        </p:nvGraphicFramePr>
        <p:xfrm>
          <a:off x="418455" y="2996952"/>
          <a:ext cx="8618041" cy="36880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22712"/>
                <a:gridCol w="3774473"/>
                <a:gridCol w="2720856"/>
              </a:tblGrid>
              <a:tr h="285652"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LEY</a:t>
                      </a:r>
                      <a:r>
                        <a:rPr lang="es-PY" sz="1400" baseline="0" dirty="0" smtClean="0"/>
                        <a:t>  4.673/12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err="1" smtClean="0"/>
                        <a:t>Dto</a:t>
                      </a:r>
                      <a:r>
                        <a:rPr lang="es-PY" sz="1400" dirty="0" smtClean="0"/>
                        <a:t> 9.371/12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/>
                        <a:t>DTO. 6.560/16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432">
                <a:tc>
                  <a:txBody>
                    <a:bodyPr/>
                    <a:lstStyle/>
                    <a:p>
                      <a:pPr algn="just"/>
                      <a:r>
                        <a:rPr lang="es-PY" sz="1400" dirty="0" smtClean="0"/>
                        <a:t>Art. 13 – </a:t>
                      </a:r>
                      <a:r>
                        <a:rPr lang="es-PY" sz="1400" dirty="0" err="1" smtClean="0"/>
                        <a:t>Num</a:t>
                      </a:r>
                      <a:r>
                        <a:rPr lang="es-PY" sz="1400" dirty="0" smtClean="0"/>
                        <a:t>.</a:t>
                      </a:r>
                      <a:r>
                        <a:rPr lang="es-PY" sz="1400" baseline="0" dirty="0" smtClean="0"/>
                        <a:t> 3. Inversiones.  </a:t>
                      </a:r>
                      <a:r>
                        <a:rPr lang="es-PY" sz="1400" u="sng" dirty="0" smtClean="0"/>
                        <a:t>Deben guardar relación con la obtención de rentas gravadas.</a:t>
                      </a:r>
                      <a:r>
                        <a:rPr lang="es-PY" sz="1400" dirty="0" smtClean="0"/>
                        <a:t> </a:t>
                      </a:r>
                      <a:r>
                        <a:rPr lang="es-PY" sz="1400" dirty="0" err="1" smtClean="0"/>
                        <a:t>incs</a:t>
                      </a:r>
                      <a:r>
                        <a:rPr lang="es-PY" sz="1400" dirty="0" smtClean="0"/>
                        <a:t>. c), d) y f).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Y" sz="1400" b="1" dirty="0" smtClean="0"/>
                        <a:t>Art. 25.  Deducciones</a:t>
                      </a:r>
                      <a:r>
                        <a:rPr lang="es-PY" sz="1400" b="1" baseline="0" dirty="0" smtClean="0"/>
                        <a:t> de las personas:….</a:t>
                      </a:r>
                      <a:r>
                        <a:rPr lang="es-PY" sz="1400" b="1" u="sng" dirty="0" smtClean="0"/>
                        <a:t>  </a:t>
                      </a:r>
                      <a:r>
                        <a:rPr lang="es-PY" sz="1400" u="sng" dirty="0" smtClean="0"/>
                        <a:t>a más de aquellos derivados de la propia actividad</a:t>
                      </a:r>
                      <a:r>
                        <a:rPr lang="es-PY" sz="1400" dirty="0" smtClean="0"/>
                        <a:t>, …, </a:t>
                      </a:r>
                      <a:r>
                        <a:rPr lang="es-PY" sz="1400" b="1" u="sng" dirty="0" smtClean="0">
                          <a:solidFill>
                            <a:srgbClr val="C00000"/>
                          </a:solidFill>
                        </a:rPr>
                        <a:t>toda vez que no superen el monto de la renta bruta del contribuyente</a:t>
                      </a:r>
                      <a:endParaRPr lang="es-PY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Y" sz="1400" b="1" dirty="0" smtClean="0"/>
                        <a:t>Artículo 25.- Gastos e Inversiones afectadas a la actividad gravada… </a:t>
                      </a:r>
                      <a:r>
                        <a:rPr lang="es-PY" sz="1400" dirty="0" smtClean="0"/>
                        <a:t>podrán deducir los gastos e inversiones </a:t>
                      </a:r>
                      <a:r>
                        <a:rPr lang="es-PY" sz="1400" u="sng" dirty="0" smtClean="0"/>
                        <a:t>afectados directamente a su actividad gravada.</a:t>
                      </a:r>
                      <a:endParaRPr lang="es-PY" sz="1400" u="sng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300">
                <a:tc>
                  <a:txBody>
                    <a:bodyPr/>
                    <a:lstStyle/>
                    <a:p>
                      <a:pPr algn="just"/>
                      <a:r>
                        <a:rPr lang="es-PY" sz="1400" dirty="0" err="1" smtClean="0"/>
                        <a:t>Num</a:t>
                      </a:r>
                      <a:r>
                        <a:rPr lang="es-PY" sz="1400" baseline="0" dirty="0" smtClean="0"/>
                        <a:t> 3 </a:t>
                      </a:r>
                      <a:r>
                        <a:rPr lang="es-PY" sz="1400" baseline="0" dirty="0" err="1" smtClean="0"/>
                        <a:t>inc</a:t>
                      </a:r>
                      <a:r>
                        <a:rPr lang="es-PY" sz="1400" baseline="0" dirty="0" smtClean="0"/>
                        <a:t> </a:t>
                      </a:r>
                      <a:r>
                        <a:rPr lang="es-PY" sz="1400" baseline="0" dirty="0" err="1" smtClean="0"/>
                        <a:t>d.a</a:t>
                      </a:r>
                      <a:r>
                        <a:rPr lang="es-PY" sz="1400" baseline="0" dirty="0" smtClean="0"/>
                        <a:t> ) …</a:t>
                      </a:r>
                      <a:r>
                        <a:rPr lang="es-PY" sz="1400" b="1" baseline="0" dirty="0" smtClean="0"/>
                        <a:t>todos los gastos e inversiones </a:t>
                      </a:r>
                      <a:r>
                        <a:rPr lang="es-PY" sz="1400" b="1" dirty="0" smtClean="0"/>
                        <a:t> personales y de familiares a cargo</a:t>
                      </a:r>
                      <a:r>
                        <a:rPr lang="es-PY" sz="1400" dirty="0" smtClean="0"/>
                        <a:t> deben referirse a  la manutención, educación, salud, vestimenta, vivienda y esparcimiento </a:t>
                      </a:r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Y" sz="1400" b="1" dirty="0" smtClean="0"/>
                        <a:t>Art. 25 Inc. c) Inversiones personales y</a:t>
                      </a:r>
                      <a:r>
                        <a:rPr lang="es-PY" sz="1400" b="1" baseline="0" dirty="0" smtClean="0"/>
                        <a:t> familiares</a:t>
                      </a:r>
                      <a:r>
                        <a:rPr lang="es-PY" sz="1400" baseline="0" dirty="0" smtClean="0"/>
                        <a:t>: </a:t>
                      </a:r>
                      <a:r>
                        <a:rPr lang="es-PY" sz="1400" dirty="0" smtClean="0"/>
                        <a:t>…las efectivamente pagadas en el ejercicio fiscal …tales como la compra de auto vehículos, refacción o compra o construcción de viviendas, compra de joyas, lanchas, mobiliario y utensilios para el hogar, electrodomésticos y equipos electrónicos, </a:t>
                      </a:r>
                      <a:r>
                        <a:rPr lang="es-PY" sz="1400" b="1" u="sng" dirty="0" smtClean="0">
                          <a:solidFill>
                            <a:srgbClr val="C00000"/>
                          </a:solidFill>
                        </a:rPr>
                        <a:t>así como los activos fijos destinados o afectados a la actividad del contribuyente. </a:t>
                      </a:r>
                      <a:endParaRPr lang="es-PY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Y" sz="1400" dirty="0" smtClean="0"/>
                        <a:t>Art. 26 c)	</a:t>
                      </a:r>
                      <a:r>
                        <a:rPr lang="es-PY" sz="1400" b="1" dirty="0" smtClean="0"/>
                        <a:t>Las inversiones personales y familiares</a:t>
                      </a:r>
                      <a:r>
                        <a:rPr lang="es-PY" sz="1400" dirty="0" smtClean="0"/>
                        <a:t>, cuando se trate de la adquisición de inmuebles o la construcción, remodelación o refacción de los mismos y la educación del contribuyente y de sus familiares a cargo.</a:t>
                      </a:r>
                    </a:p>
                    <a:p>
                      <a:endParaRPr lang="es-PY" sz="1400" dirty="0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418454" y="1448771"/>
            <a:ext cx="8385001" cy="1188141"/>
          </a:xfrm>
          <a:prstGeom prst="roundRect">
            <a:avLst/>
          </a:prstGeom>
          <a:solidFill>
            <a:srgbClr val="F68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PY" sz="1600" b="1" dirty="0">
              <a:solidFill>
                <a:schemeClr val="tx1"/>
              </a:solidFill>
            </a:endParaRPr>
          </a:p>
          <a:p>
            <a:pPr algn="just"/>
            <a:r>
              <a:rPr lang="es-PY" sz="2000" b="1" dirty="0">
                <a:solidFill>
                  <a:schemeClr val="bg1"/>
                </a:solidFill>
              </a:rPr>
              <a:t>SE AFIRMA QUE</a:t>
            </a:r>
            <a:r>
              <a:rPr lang="es-PY" sz="2000" b="1" dirty="0" smtClean="0">
                <a:solidFill>
                  <a:schemeClr val="bg1"/>
                </a:solidFill>
              </a:rPr>
              <a:t>: </a:t>
            </a:r>
          </a:p>
          <a:p>
            <a:pPr algn="just"/>
            <a:r>
              <a:rPr lang="es-PY" sz="2000" b="1" dirty="0" smtClean="0">
                <a:solidFill>
                  <a:schemeClr val="bg1"/>
                </a:solidFill>
              </a:rPr>
              <a:t>El decreto actual  (6560/16) modifica la LEY. </a:t>
            </a:r>
          </a:p>
          <a:p>
            <a:pPr algn="just"/>
            <a:r>
              <a:rPr lang="es-PY" sz="2000" b="1" dirty="0" smtClean="0">
                <a:solidFill>
                  <a:schemeClr val="bg1"/>
                </a:solidFill>
              </a:rPr>
              <a:t>Lo que se hizo en el Decreto actual, es mejorar la redacción para que quede más claro aún lo dispuesto en la Ley.</a:t>
            </a:r>
            <a:endParaRPr lang="es-PY" sz="2000" b="1" dirty="0">
              <a:solidFill>
                <a:schemeClr val="bg1"/>
              </a:solidFill>
            </a:endParaRPr>
          </a:p>
          <a:p>
            <a:r>
              <a:rPr lang="es-PY" sz="2000" b="1" dirty="0" smtClean="0">
                <a:solidFill>
                  <a:schemeClr val="bg1"/>
                </a:solidFill>
              </a:rPr>
              <a:t>.</a:t>
            </a:r>
            <a:endParaRPr lang="es-PY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2917</Words>
  <Application>Microsoft Office PowerPoint</Application>
  <PresentationFormat>Presentación en pantalla (4:3)</PresentationFormat>
  <Paragraphs>269</Paragraphs>
  <Slides>44</Slides>
  <Notes>3</Notes>
  <HiddenSlides>5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 Unicode MS</vt:lpstr>
      <vt:lpstr>Arial</vt:lpstr>
      <vt:lpstr>Arial</vt:lpstr>
      <vt:lpstr>Arial Black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DECLARACIONES DE INVERSIONES</vt:lpstr>
      <vt:lpstr>OTROS ARGUMENTOS ESGRIMIDOS POR ALGUNOS CONTRIBUYENTES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esaucedo</dc:creator>
  <cp:lastModifiedBy>Celeste Franco</cp:lastModifiedBy>
  <cp:revision>350</cp:revision>
  <dcterms:created xsi:type="dcterms:W3CDTF">2015-06-29T14:29:31Z</dcterms:created>
  <dcterms:modified xsi:type="dcterms:W3CDTF">2018-01-24T23:48:04Z</dcterms:modified>
</cp:coreProperties>
</file>