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04" r:id="rId2"/>
    <p:sldId id="1036" r:id="rId3"/>
    <p:sldId id="1035" r:id="rId4"/>
    <p:sldId id="1040" r:id="rId5"/>
    <p:sldId id="1055" r:id="rId6"/>
    <p:sldId id="1042" r:id="rId7"/>
    <p:sldId id="1084" r:id="rId8"/>
    <p:sldId id="1057" r:id="rId9"/>
    <p:sldId id="1099" r:id="rId10"/>
    <p:sldId id="1094" r:id="rId11"/>
    <p:sldId id="1058" r:id="rId12"/>
    <p:sldId id="1093" r:id="rId13"/>
    <p:sldId id="1051" r:id="rId14"/>
    <p:sldId id="1107" r:id="rId15"/>
  </p:sldIdLst>
  <p:sldSz cx="9144000" cy="6858000" type="screen4x3"/>
  <p:notesSz cx="7010400" cy="9296400"/>
  <p:defaultTextStyle>
    <a:defPPr>
      <a:defRPr lang="es-PA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F365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23" autoAdjust="0"/>
    <p:restoredTop sz="85457" autoAdjust="0"/>
  </p:normalViewPr>
  <p:slideViewPr>
    <p:cSldViewPr>
      <p:cViewPr varScale="1">
        <p:scale>
          <a:sx n="78" d="100"/>
          <a:sy n="78" d="100"/>
        </p:scale>
        <p:origin x="15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494"/>
    </p:cViewPr>
  </p:sorterViewPr>
  <p:notesViewPr>
    <p:cSldViewPr snapToGrid="0" snapToObjects="1">
      <p:cViewPr varScale="1">
        <p:scale>
          <a:sx n="60" d="100"/>
          <a:sy n="60" d="100"/>
        </p:scale>
        <p:origin x="-3208" y="-11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mpecho:Documents:miguelpecho:Por%20asignar:RS%202016:232016133p1g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89922086721099"/>
          <c:y val="3.0449624171120699E-2"/>
          <c:w val="0.71283976964769702"/>
          <c:h val="0.9015683367712280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558ED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6D9F1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D6E-4E9F-BA87-DDA8B4E2580D}"/>
              </c:ext>
            </c:extLst>
          </c:dPt>
          <c:dPt>
            <c:idx val="1"/>
            <c:invertIfNegative val="0"/>
            <c:bubble3D val="0"/>
            <c:spPr>
              <a:solidFill>
                <a:srgbClr val="C6D9F1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D6E-4E9F-BA87-DDA8B4E2580D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D6E-4E9F-BA87-DDA8B4E2580D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anchor="t" anchorCtr="0"/>
              <a:lstStyle/>
              <a:p>
                <a:pPr>
                  <a:defRPr sz="1400"/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'Figure 1.7'!$M$7:$M$27</c:f>
              <c:strCache>
                <c:ptCount val="21"/>
                <c:pt idx="0">
                  <c:v>OCDE (34)</c:v>
                </c:pt>
                <c:pt idx="1">
                  <c:v>LAC (18)</c:v>
                </c:pt>
                <c:pt idx="3">
                  <c:v>Guatemala</c:v>
                </c:pt>
                <c:pt idx="4">
                  <c:v>Rep. Dominicana</c:v>
                </c:pt>
                <c:pt idx="5">
                  <c:v>México</c:v>
                </c:pt>
                <c:pt idx="6">
                  <c:v>El Salvador</c:v>
                </c:pt>
                <c:pt idx="7">
                  <c:v>Paraguay</c:v>
                </c:pt>
                <c:pt idx="8">
                  <c:v>Panamá</c:v>
                </c:pt>
                <c:pt idx="9">
                  <c:v>Venezuela</c:v>
                </c:pt>
                <c:pt idx="10">
                  <c:v>Perú</c:v>
                </c:pt>
                <c:pt idx="11">
                  <c:v>Ecuador</c:v>
                </c:pt>
                <c:pt idx="12">
                  <c:v>Honduras</c:v>
                </c:pt>
                <c:pt idx="13">
                  <c:v>Chile</c:v>
                </c:pt>
                <c:pt idx="14">
                  <c:v>Colombia</c:v>
                </c:pt>
                <c:pt idx="15">
                  <c:v>Nicaragua</c:v>
                </c:pt>
                <c:pt idx="16">
                  <c:v>Costa Rica</c:v>
                </c:pt>
                <c:pt idx="17">
                  <c:v>Uruguay</c:v>
                </c:pt>
                <c:pt idx="18">
                  <c:v>Bolivia</c:v>
                </c:pt>
                <c:pt idx="19">
                  <c:v>Argentina</c:v>
                </c:pt>
                <c:pt idx="20">
                  <c:v>Brasil</c:v>
                </c:pt>
              </c:strCache>
            </c:strRef>
          </c:cat>
          <c:val>
            <c:numRef>
              <c:f>'Figure 1.7'!$N$7:$N$27</c:f>
              <c:numCache>
                <c:formatCode>0.00</c:formatCode>
                <c:ptCount val="21"/>
                <c:pt idx="0">
                  <c:v>34.444000000000003</c:v>
                </c:pt>
                <c:pt idx="1">
                  <c:v>20.762166666666651</c:v>
                </c:pt>
                <c:pt idx="3" formatCode="0.000">
                  <c:v>12.646000000000001</c:v>
                </c:pt>
                <c:pt idx="4" formatCode="0.000">
                  <c:v>14.111000000000001</c:v>
                </c:pt>
                <c:pt idx="5" formatCode="0.000">
                  <c:v>14.12</c:v>
                </c:pt>
                <c:pt idx="6" formatCode="0.000">
                  <c:v>16.486000000000001</c:v>
                </c:pt>
                <c:pt idx="7" formatCode="0.000">
                  <c:v>18.18</c:v>
                </c:pt>
                <c:pt idx="8" formatCode="0.000">
                  <c:v>18.135000000000009</c:v>
                </c:pt>
                <c:pt idx="9" formatCode="0.000">
                  <c:v>18.234999999999999</c:v>
                </c:pt>
                <c:pt idx="10" formatCode="0.000">
                  <c:v>18.768999999999981</c:v>
                </c:pt>
                <c:pt idx="11" formatCode="0.000">
                  <c:v>19.004000000000001</c:v>
                </c:pt>
                <c:pt idx="12" formatCode="0.000">
                  <c:v>19.791</c:v>
                </c:pt>
                <c:pt idx="13" formatCode="0.000">
                  <c:v>19.818999999999999</c:v>
                </c:pt>
                <c:pt idx="14" formatCode="0.000">
                  <c:v>20.266999999999999</c:v>
                </c:pt>
                <c:pt idx="15" formatCode="0.000">
                  <c:v>20.338999999999999</c:v>
                </c:pt>
                <c:pt idx="16" formatCode="0.000">
                  <c:v>22.536999999999999</c:v>
                </c:pt>
                <c:pt idx="17" formatCode="0.000">
                  <c:v>26.978000000000002</c:v>
                </c:pt>
                <c:pt idx="18" formatCode="0.000">
                  <c:v>28.736000000000001</c:v>
                </c:pt>
                <c:pt idx="19" formatCode="0.000">
                  <c:v>32.188000000000002</c:v>
                </c:pt>
                <c:pt idx="20" formatCode="0.000">
                  <c:v>33.378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6E-4E9F-BA87-DDA8B4E25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66979584"/>
        <c:axId val="167390352"/>
      </c:barChart>
      <c:catAx>
        <c:axId val="166979584"/>
        <c:scaling>
          <c:orientation val="minMax"/>
        </c:scaling>
        <c:delete val="0"/>
        <c:axPos val="l"/>
        <c:majorGridlines>
          <c:spPr>
            <a:ln w="3175">
              <a:solidFill>
                <a:srgbClr val="FFFFFF"/>
              </a:solidFill>
              <a:prstDash val="solid"/>
            </a:ln>
          </c:spPr>
        </c:majorGridlines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/>
            </a:pPr>
            <a:endParaRPr lang="es-PY"/>
          </a:p>
        </c:txPr>
        <c:crossAx val="167390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7390352"/>
        <c:scaling>
          <c:orientation val="minMax"/>
        </c:scaling>
        <c:delete val="0"/>
        <c:axPos val="b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numFmt formatCode="0" sourceLinked="0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/>
            </a:pPr>
            <a:endParaRPr lang="es-PY"/>
          </a:p>
        </c:txPr>
        <c:crossAx val="166979584"/>
        <c:crosses val="autoZero"/>
        <c:crossBetween val="between"/>
        <c:majorUnit val="10"/>
        <c:minorUnit val="10"/>
      </c:valAx>
      <c:spPr>
        <a:solidFill>
          <a:srgbClr val="EDF2F9"/>
        </a:solidFill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PY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46005009344403E-2"/>
          <c:y val="3.4754921021847199E-2"/>
          <c:w val="0.930452996971734"/>
          <c:h val="0.74549641543096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 Paraguay</c:v>
                </c:pt>
              </c:strCache>
            </c:strRef>
          </c:tx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Arial"/>
                    <a:cs typeface="Arial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Hoja1!$B$2:$B$16</c:f>
              <c:numCache>
                <c:formatCode>General</c:formatCode>
                <c:ptCount val="15"/>
                <c:pt idx="0">
                  <c:v>4.6510007057277187</c:v>
                </c:pt>
                <c:pt idx="1">
                  <c:v>4.5920481764365846</c:v>
                </c:pt>
                <c:pt idx="2">
                  <c:v>4.4146288843388799</c:v>
                </c:pt>
                <c:pt idx="3">
                  <c:v>3.9891131108958731</c:v>
                </c:pt>
                <c:pt idx="4">
                  <c:v>4.275074765113243</c:v>
                </c:pt>
                <c:pt idx="5">
                  <c:v>4.5939420196990026</c:v>
                </c:pt>
                <c:pt idx="6">
                  <c:v>4.8640532402867986</c:v>
                </c:pt>
                <c:pt idx="7">
                  <c:v>5.0366920063015916</c:v>
                </c:pt>
                <c:pt idx="8">
                  <c:v>5.4612664595237019</c:v>
                </c:pt>
                <c:pt idx="9">
                  <c:v>5.5607436290574777</c:v>
                </c:pt>
                <c:pt idx="10">
                  <c:v>6.3114141323517376</c:v>
                </c:pt>
                <c:pt idx="11">
                  <c:v>6.5470290713730126</c:v>
                </c:pt>
                <c:pt idx="12">
                  <c:v>6.5482633351998798</c:v>
                </c:pt>
                <c:pt idx="13">
                  <c:v>6.281786168085131</c:v>
                </c:pt>
                <c:pt idx="14">
                  <c:v>6.7724980513654707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1B-4B8E-AE7B-1F0C123C090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 América Latina</c:v>
                </c:pt>
              </c:strCache>
            </c:strRef>
          </c:tx>
          <c:invertIfNegative val="0"/>
          <c:cat>
            <c:numRef>
              <c:f>Hoja1!$A$2:$A$16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Hoja1!$C$2:$C$16</c:f>
              <c:numCache>
                <c:formatCode>General</c:formatCode>
                <c:ptCount val="15"/>
                <c:pt idx="0">
                  <c:v>4.798941786220734</c:v>
                </c:pt>
                <c:pt idx="1">
                  <c:v>4.9128279218560316</c:v>
                </c:pt>
                <c:pt idx="2">
                  <c:v>4.9290981150773501</c:v>
                </c:pt>
                <c:pt idx="3">
                  <c:v>5.0154346686986901</c:v>
                </c:pt>
                <c:pt idx="4">
                  <c:v>5.2799404726564516</c:v>
                </c:pt>
                <c:pt idx="5">
                  <c:v>5.4478261121272418</c:v>
                </c:pt>
                <c:pt idx="6">
                  <c:v>5.6456565597731947</c:v>
                </c:pt>
                <c:pt idx="7">
                  <c:v>5.7893693524484302</c:v>
                </c:pt>
                <c:pt idx="8">
                  <c:v>6.0199767168082881</c:v>
                </c:pt>
                <c:pt idx="9">
                  <c:v>5.5351184683910866</c:v>
                </c:pt>
                <c:pt idx="10">
                  <c:v>5.7073494961753397</c:v>
                </c:pt>
                <c:pt idx="11">
                  <c:v>5.9469659959932404</c:v>
                </c:pt>
                <c:pt idx="12">
                  <c:v>6.0321008643481084</c:v>
                </c:pt>
                <c:pt idx="13">
                  <c:v>6.0702909205879543</c:v>
                </c:pt>
                <c:pt idx="14">
                  <c:v>6.2912184650854881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1B-4B8E-AE7B-1F0C123C09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794552"/>
        <c:axId val="165794944"/>
      </c:barChart>
      <c:catAx>
        <c:axId val="165794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/>
                <a:cs typeface="Arial"/>
              </a:defRPr>
            </a:pPr>
            <a:endParaRPr lang="es-PY"/>
          </a:p>
        </c:txPr>
        <c:crossAx val="165794944"/>
        <c:crosses val="autoZero"/>
        <c:auto val="1"/>
        <c:lblAlgn val="ctr"/>
        <c:lblOffset val="100"/>
        <c:noMultiLvlLbl val="0"/>
      </c:catAx>
      <c:valAx>
        <c:axId val="1657949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/>
              </a:defRPr>
            </a:pPr>
            <a:endParaRPr lang="es-PY"/>
          </a:p>
        </c:txPr>
        <c:crossAx val="165794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62574528756064"/>
          <c:y val="0.89501207382186299"/>
          <c:w val="0.38224575576258701"/>
          <c:h val="6.0895603102923197E-2"/>
        </c:manualLayout>
      </c:layout>
      <c:overlay val="0"/>
      <c:txPr>
        <a:bodyPr/>
        <a:lstStyle/>
        <a:p>
          <a:pPr>
            <a:defRPr sz="1400">
              <a:latin typeface="Arial"/>
              <a:cs typeface="Arial"/>
            </a:defRPr>
          </a:pPr>
          <a:endParaRPr lang="es-P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PY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055439532935801"/>
          <c:y val="5.8436057609760499E-2"/>
          <c:w val="0.930452996971734"/>
          <c:h val="0.8311186874297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 Paraguay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15000"/>
                    <a:satMod val="180000"/>
                  </a:schemeClr>
                </a:gs>
                <a:gs pos="50000">
                  <a:schemeClr val="accent6">
                    <a:shade val="45000"/>
                    <a:satMod val="170000"/>
                  </a:schemeClr>
                </a:gs>
                <a:gs pos="70000">
                  <a:schemeClr val="accent6">
                    <a:tint val="99000"/>
                    <a:shade val="65000"/>
                    <a:satMod val="155000"/>
                  </a:schemeClr>
                </a:gs>
                <a:gs pos="100000">
                  <a:schemeClr val="accent6">
                    <a:tint val="95500"/>
                    <a:shade val="100000"/>
                    <a:satMod val="15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1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611-4456-ABD4-1235ACB8F96D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11-4456-ABD4-1235ACB8F96D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/>
                    <a:ea typeface="+mn-ea"/>
                    <a:cs typeface="Arial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Hoja1!$A$2:$A$18</c:f>
              <c:strCache>
                <c:ptCount val="17"/>
                <c:pt idx="0">
                  <c:v>Uruguay, 2014</c:v>
                </c:pt>
                <c:pt idx="1">
                  <c:v>Unión Europea, 2013</c:v>
                </c:pt>
                <c:pt idx="2">
                  <c:v>Bolivia, 2013</c:v>
                </c:pt>
                <c:pt idx="3">
                  <c:v>Argentina, 2007</c:v>
                </c:pt>
                <c:pt idx="4">
                  <c:v>Colombia, 2014</c:v>
                </c:pt>
                <c:pt idx="5">
                  <c:v>Chile, 2014</c:v>
                </c:pt>
                <c:pt idx="6">
                  <c:v>México, 2012</c:v>
                </c:pt>
                <c:pt idx="7">
                  <c:v>América Latina, 2014</c:v>
                </c:pt>
                <c:pt idx="8">
                  <c:v>Perú, 2014</c:v>
                </c:pt>
                <c:pt idx="9">
                  <c:v>Guatemala, 2014</c:v>
                </c:pt>
                <c:pt idx="10">
                  <c:v>Paraguay, 2014 (brecha comparable)</c:v>
                </c:pt>
                <c:pt idx="11">
                  <c:v>Ecuador, 2004</c:v>
                </c:pt>
                <c:pt idx="12">
                  <c:v>Nicaragua, 2013</c:v>
                </c:pt>
                <c:pt idx="13">
                  <c:v>Costa Rica, 2013</c:v>
                </c:pt>
                <c:pt idx="14">
                  <c:v>El Salvador, 2010</c:v>
                </c:pt>
                <c:pt idx="15">
                  <c:v>Rep. Dominicana, 2014</c:v>
                </c:pt>
                <c:pt idx="16">
                  <c:v>Panamá, 2012</c:v>
                </c:pt>
              </c:strCache>
            </c:strRef>
          </c:cat>
          <c:val>
            <c:numRef>
              <c:f>Hoja1!$B$2:$B$18</c:f>
              <c:numCache>
                <c:formatCode>General</c:formatCode>
                <c:ptCount val="17"/>
                <c:pt idx="0">
                  <c:v>10.5</c:v>
                </c:pt>
                <c:pt idx="1">
                  <c:v>17.862305780836131</c:v>
                </c:pt>
                <c:pt idx="2">
                  <c:v>17.899999999999999</c:v>
                </c:pt>
                <c:pt idx="3">
                  <c:v>19.8</c:v>
                </c:pt>
                <c:pt idx="4">
                  <c:v>20.843433367758131</c:v>
                </c:pt>
                <c:pt idx="5">
                  <c:v>22.2</c:v>
                </c:pt>
                <c:pt idx="6">
                  <c:v>24.3</c:v>
                </c:pt>
                <c:pt idx="7">
                  <c:v>25.890144409505201</c:v>
                </c:pt>
                <c:pt idx="8">
                  <c:v>28.3</c:v>
                </c:pt>
                <c:pt idx="9">
                  <c:v>29.9</c:v>
                </c:pt>
                <c:pt idx="10">
                  <c:v>30.9</c:v>
                </c:pt>
                <c:pt idx="11">
                  <c:v>31.8</c:v>
                </c:pt>
                <c:pt idx="12">
                  <c:v>31.8</c:v>
                </c:pt>
                <c:pt idx="13">
                  <c:v>33.1</c:v>
                </c:pt>
                <c:pt idx="14">
                  <c:v>33.1</c:v>
                </c:pt>
                <c:pt idx="15">
                  <c:v>38.6</c:v>
                </c:pt>
                <c:pt idx="16">
                  <c:v>39.700000000000003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11-4456-ABD4-1235ACB8F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796904"/>
        <c:axId val="165797296"/>
      </c:barChart>
      <c:catAx>
        <c:axId val="165796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pPr>
            <a:endParaRPr lang="es-PY"/>
          </a:p>
        </c:txPr>
        <c:crossAx val="165797296"/>
        <c:crosses val="autoZero"/>
        <c:auto val="1"/>
        <c:lblAlgn val="ctr"/>
        <c:lblOffset val="100"/>
        <c:noMultiLvlLbl val="0"/>
      </c:catAx>
      <c:valAx>
        <c:axId val="165797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pPr>
            <a:endParaRPr lang="es-PY"/>
          </a:p>
        </c:txPr>
        <c:crossAx val="165796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400">
          <a:latin typeface="Arial"/>
          <a:cs typeface="Arial"/>
        </a:defRPr>
      </a:pPr>
      <a:endParaRPr lang="es-P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46005009344403E-2"/>
          <c:y val="5.5849890135663903E-2"/>
          <c:w val="0.930452996971734"/>
          <c:h val="0.75949378640468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 Paraguay (brecha comparable)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Hoja1!$B$2:$B$6</c:f>
              <c:numCache>
                <c:formatCode>General</c:formatCode>
                <c:ptCount val="5"/>
                <c:pt idx="0">
                  <c:v>35.862631224640253</c:v>
                </c:pt>
                <c:pt idx="1">
                  <c:v>34.215512611078282</c:v>
                </c:pt>
                <c:pt idx="2">
                  <c:v>36.742889136949067</c:v>
                </c:pt>
                <c:pt idx="3">
                  <c:v>34.834570742789722</c:v>
                </c:pt>
                <c:pt idx="4">
                  <c:v>30.88757749877832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98-4331-9F21-347340389F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 América Latina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Hoja1!$C$2:$C$6</c:f>
              <c:numCache>
                <c:formatCode>General</c:formatCode>
                <c:ptCount val="5"/>
                <c:pt idx="0">
                  <c:v>29.2854560814854</c:v>
                </c:pt>
                <c:pt idx="1">
                  <c:v>29.003271805170019</c:v>
                </c:pt>
                <c:pt idx="2">
                  <c:v>28.248638129855529</c:v>
                </c:pt>
                <c:pt idx="3">
                  <c:v>26.9478004110548</c:v>
                </c:pt>
                <c:pt idx="4">
                  <c:v>25.890144409505211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98-4331-9F21-347340389F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Unión Europea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98-4331-9F21-347340389F8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Hoja1!$D$2:$D$6</c:f>
              <c:numCache>
                <c:formatCode>General</c:formatCode>
                <c:ptCount val="5"/>
                <c:pt idx="0">
                  <c:v>17.785893208629421</c:v>
                </c:pt>
                <c:pt idx="1">
                  <c:v>18.156997537970032</c:v>
                </c:pt>
                <c:pt idx="2">
                  <c:v>18.39878358099768</c:v>
                </c:pt>
                <c:pt idx="3">
                  <c:v>17.862305780836131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98-4331-9F21-347340389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490000"/>
        <c:axId val="214490784"/>
      </c:barChart>
      <c:catAx>
        <c:axId val="21449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4490784"/>
        <c:crosses val="autoZero"/>
        <c:auto val="1"/>
        <c:lblAlgn val="ctr"/>
        <c:lblOffset val="100"/>
        <c:noMultiLvlLbl val="0"/>
      </c:catAx>
      <c:valAx>
        <c:axId val="214490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490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43974932490494E-2"/>
          <c:y val="0.89011290412176403"/>
          <c:w val="0.96298257109754204"/>
          <c:h val="8.539136083645029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"/>
          <a:cs typeface="Arial"/>
        </a:defRPr>
      </a:pPr>
      <a:endParaRPr lang="es-PY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 Brecha</c:v>
                </c:pt>
              </c:strCache>
            </c:strRef>
          </c:tx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s-PY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9BB0-40D4-BC1C-4C01F45A6E4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s-PY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BB0-40D4-BC1C-4C01F45A6E4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s-PY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9BB0-40D4-BC1C-4C01F45A6E4F}"/>
                </c:ext>
              </c:extLst>
            </c:dLbl>
            <c:dLbl>
              <c:idx val="4"/>
              <c:layout>
                <c:manualLayout>
                  <c:x val="3.0161992582834702E-4"/>
                  <c:y val="9.969276289562690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E12-410A-82ED-3B8DE4B1C039}"/>
                </c:ext>
              </c:extLst>
            </c:dLbl>
            <c:dLbl>
              <c:idx val="5"/>
              <c:layout>
                <c:manualLayout>
                  <c:x val="-3.8313335555308699E-2"/>
                  <c:y val="-1.1918610350483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E12-410A-82ED-3B8DE4B1C039}"/>
                </c:ext>
              </c:extLst>
            </c:dLbl>
            <c:dLbl>
              <c:idx val="6"/>
              <c:layout>
                <c:manualLayout>
                  <c:x val="-4.8351373656895298E-2"/>
                  <c:y val="1.66452093558231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E12-410A-82ED-3B8DE4B1C03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Hoja1!$A$2:$A$12</c:f>
              <c:strCache>
                <c:ptCount val="11"/>
                <c:pt idx="0">
                  <c:v>Comercio</c:v>
                </c:pt>
                <c:pt idx="1">
                  <c:v>Agricultura</c:v>
                </c:pt>
                <c:pt idx="2">
                  <c:v>Construcción</c:v>
                </c:pt>
                <c:pt idx="3">
                  <c:v>Transportes</c:v>
                </c:pt>
                <c:pt idx="4">
                  <c:v>Ganadería</c:v>
                </c:pt>
                <c:pt idx="5">
                  <c:v>Bebidas y Tabacos</c:v>
                </c:pt>
                <c:pt idx="6">
                  <c:v>Servicios a Hogares y de Gobierno</c:v>
                </c:pt>
                <c:pt idx="7">
                  <c:v>Comunicaciones</c:v>
                </c:pt>
                <c:pt idx="8">
                  <c:v>Restaurantes y Hoteles</c:v>
                </c:pt>
                <c:pt idx="9">
                  <c:v>Electricidad y Agua</c:v>
                </c:pt>
                <c:pt idx="10">
                  <c:v>Resto</c:v>
                </c:pt>
              </c:strCache>
            </c:strRef>
          </c:cat>
          <c:val>
            <c:numRef>
              <c:f>Hoja1!$B$2:$B$12</c:f>
              <c:numCache>
                <c:formatCode>General</c:formatCode>
                <c:ptCount val="11"/>
                <c:pt idx="0">
                  <c:v>18.324976204597089</c:v>
                </c:pt>
                <c:pt idx="1">
                  <c:v>17.866643341543419</c:v>
                </c:pt>
                <c:pt idx="2">
                  <c:v>17.091141785878531</c:v>
                </c:pt>
                <c:pt idx="3">
                  <c:v>8.147037355311495</c:v>
                </c:pt>
                <c:pt idx="4">
                  <c:v>6.9801522664425857</c:v>
                </c:pt>
                <c:pt idx="5">
                  <c:v>6.6766404826094599</c:v>
                </c:pt>
                <c:pt idx="6">
                  <c:v>6.162649225322645</c:v>
                </c:pt>
                <c:pt idx="7">
                  <c:v>5.8182479283544826</c:v>
                </c:pt>
                <c:pt idx="8">
                  <c:v>4.7090752563536427</c:v>
                </c:pt>
                <c:pt idx="9">
                  <c:v>4.6380221534181372</c:v>
                </c:pt>
                <c:pt idx="10">
                  <c:v>3.5854140001685182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12-410A-82ED-3B8DE4B1C03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>
          <a:latin typeface="Arial"/>
          <a:cs typeface="Arial"/>
        </a:defRPr>
      </a:pPr>
      <a:endParaRPr lang="es-PY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46005009344403E-2"/>
          <c:y val="3.4754921021847199E-2"/>
          <c:w val="0.930452996971734"/>
          <c:h val="0.745496415430965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Recaudación cash</c:v>
                </c:pt>
              </c:strCache>
            </c:strRef>
          </c:tx>
          <c:invertIfNegative val="0"/>
          <c:cat>
            <c:strRef>
              <c:f>Hoja1!$A$2:$A$15</c:f>
              <c:strCache>
                <c:ptCount val="14"/>
                <c:pt idx="0">
                  <c:v>Colombia (2014)</c:v>
                </c:pt>
                <c:pt idx="1">
                  <c:v>Panamá (2012)</c:v>
                </c:pt>
                <c:pt idx="2">
                  <c:v>Rep. Dominicana (2014)</c:v>
                </c:pt>
                <c:pt idx="3">
                  <c:v>Costa Rica (2013)</c:v>
                </c:pt>
                <c:pt idx="4">
                  <c:v>Nicaragua (2010)</c:v>
                </c:pt>
                <c:pt idx="5">
                  <c:v>El Salvador (2010)</c:v>
                </c:pt>
                <c:pt idx="6">
                  <c:v>Guatemala (2014)</c:v>
                </c:pt>
                <c:pt idx="7">
                  <c:v>México (2012)</c:v>
                </c:pt>
                <c:pt idx="8">
                  <c:v>Paraguay (2014)</c:v>
                </c:pt>
                <c:pt idx="9">
                  <c:v>Perú (2014)</c:v>
                </c:pt>
                <c:pt idx="10">
                  <c:v>Uruguay (2013)</c:v>
                </c:pt>
                <c:pt idx="11">
                  <c:v>Argentina (2007)</c:v>
                </c:pt>
                <c:pt idx="12">
                  <c:v>Chile (2014)</c:v>
                </c:pt>
                <c:pt idx="13">
                  <c:v>Bolivia (2013)</c:v>
                </c:pt>
              </c:strCache>
            </c:strRef>
          </c:cat>
          <c:val>
            <c:numRef>
              <c:f>Hoja1!$B$2:$B$15</c:f>
              <c:numCache>
                <c:formatCode>0.000</c:formatCode>
                <c:ptCount val="14"/>
                <c:pt idx="0">
                  <c:v>0.40672264651287499</c:v>
                </c:pt>
                <c:pt idx="1">
                  <c:v>0.42643928177122697</c:v>
                </c:pt>
                <c:pt idx="2">
                  <c:v>0.43199584456991302</c:v>
                </c:pt>
                <c:pt idx="3">
                  <c:v>0.46595023584992401</c:v>
                </c:pt>
                <c:pt idx="4">
                  <c:v>0.48715898597749102</c:v>
                </c:pt>
                <c:pt idx="5">
                  <c:v>0.57350987432838096</c:v>
                </c:pt>
                <c:pt idx="6">
                  <c:v>0.57389720820000101</c:v>
                </c:pt>
                <c:pt idx="7">
                  <c:v>0.57920986253779105</c:v>
                </c:pt>
                <c:pt idx="8">
                  <c:v>0.60676680048553</c:v>
                </c:pt>
                <c:pt idx="9">
                  <c:v>0.62227300157892995</c:v>
                </c:pt>
                <c:pt idx="10">
                  <c:v>0.67164478426718899</c:v>
                </c:pt>
                <c:pt idx="11">
                  <c:v>0.70371796615600402</c:v>
                </c:pt>
                <c:pt idx="12">
                  <c:v>0.72026052630316895</c:v>
                </c:pt>
                <c:pt idx="13">
                  <c:v>0.75060850077463703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53-47F0-9BD3-2A81FE70235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Brecha de cumplimiento</c:v>
                </c:pt>
              </c:strCache>
            </c:strRef>
          </c:tx>
          <c:invertIfNegative val="0"/>
          <c:cat>
            <c:strRef>
              <c:f>Hoja1!$A$2:$A$15</c:f>
              <c:strCache>
                <c:ptCount val="14"/>
                <c:pt idx="0">
                  <c:v>Colombia (2014)</c:v>
                </c:pt>
                <c:pt idx="1">
                  <c:v>Panamá (2012)</c:v>
                </c:pt>
                <c:pt idx="2">
                  <c:v>Rep. Dominicana (2014)</c:v>
                </c:pt>
                <c:pt idx="3">
                  <c:v>Costa Rica (2013)</c:v>
                </c:pt>
                <c:pt idx="4">
                  <c:v>Nicaragua (2010)</c:v>
                </c:pt>
                <c:pt idx="5">
                  <c:v>El Salvador (2010)</c:v>
                </c:pt>
                <c:pt idx="6">
                  <c:v>Guatemala (2014)</c:v>
                </c:pt>
                <c:pt idx="7">
                  <c:v>México (2012)</c:v>
                </c:pt>
                <c:pt idx="8">
                  <c:v>Paraguay (2014)</c:v>
                </c:pt>
                <c:pt idx="9">
                  <c:v>Perú (2014)</c:v>
                </c:pt>
                <c:pt idx="10">
                  <c:v>Uruguay (2013)</c:v>
                </c:pt>
                <c:pt idx="11">
                  <c:v>Argentina (2007)</c:v>
                </c:pt>
                <c:pt idx="12">
                  <c:v>Chile (2014)</c:v>
                </c:pt>
                <c:pt idx="13">
                  <c:v>Bolivia (2013)</c:v>
                </c:pt>
              </c:strCache>
            </c:strRef>
          </c:cat>
          <c:val>
            <c:numRef>
              <c:f>Hoja1!$C$2:$C$15</c:f>
              <c:numCache>
                <c:formatCode>0.000</c:formatCode>
                <c:ptCount val="14"/>
                <c:pt idx="0">
                  <c:v>0.107097828296867</c:v>
                </c:pt>
                <c:pt idx="1">
                  <c:v>0.28075687373661201</c:v>
                </c:pt>
                <c:pt idx="2">
                  <c:v>0.27158044951789301</c:v>
                </c:pt>
                <c:pt idx="3">
                  <c:v>0.230537411160426</c:v>
                </c:pt>
                <c:pt idx="4">
                  <c:v>0.21581213375914801</c:v>
                </c:pt>
                <c:pt idx="5">
                  <c:v>0.28375451181269601</c:v>
                </c:pt>
                <c:pt idx="6">
                  <c:v>0.24478639836205399</c:v>
                </c:pt>
                <c:pt idx="7">
                  <c:v>0.185928661290202</c:v>
                </c:pt>
                <c:pt idx="8">
                  <c:v>0.27117493346946803</c:v>
                </c:pt>
                <c:pt idx="9">
                  <c:v>0.245611240511628</c:v>
                </c:pt>
                <c:pt idx="10">
                  <c:v>8.9857238711483406E-2</c:v>
                </c:pt>
                <c:pt idx="11">
                  <c:v>0.17373585698115801</c:v>
                </c:pt>
                <c:pt idx="12">
                  <c:v>0.20552421187571199</c:v>
                </c:pt>
                <c:pt idx="13">
                  <c:v>0.16365276691676001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53-47F0-9BD3-2A81FE70235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Gastos tributarios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cat>
            <c:strRef>
              <c:f>Hoja1!$A$2:$A$15</c:f>
              <c:strCache>
                <c:ptCount val="14"/>
                <c:pt idx="0">
                  <c:v>Colombia (2014)</c:v>
                </c:pt>
                <c:pt idx="1">
                  <c:v>Panamá (2012)</c:v>
                </c:pt>
                <c:pt idx="2">
                  <c:v>Rep. Dominicana (2014)</c:v>
                </c:pt>
                <c:pt idx="3">
                  <c:v>Costa Rica (2013)</c:v>
                </c:pt>
                <c:pt idx="4">
                  <c:v>Nicaragua (2010)</c:v>
                </c:pt>
                <c:pt idx="5">
                  <c:v>El Salvador (2010)</c:v>
                </c:pt>
                <c:pt idx="6">
                  <c:v>Guatemala (2014)</c:v>
                </c:pt>
                <c:pt idx="7">
                  <c:v>México (2012)</c:v>
                </c:pt>
                <c:pt idx="8">
                  <c:v>Paraguay (2014)</c:v>
                </c:pt>
                <c:pt idx="9">
                  <c:v>Perú (2014)</c:v>
                </c:pt>
                <c:pt idx="10">
                  <c:v>Uruguay (2013)</c:v>
                </c:pt>
                <c:pt idx="11">
                  <c:v>Argentina (2007)</c:v>
                </c:pt>
                <c:pt idx="12">
                  <c:v>Chile (2014)</c:v>
                </c:pt>
                <c:pt idx="13">
                  <c:v>Bolivia (2013)</c:v>
                </c:pt>
              </c:strCache>
            </c:strRef>
          </c:cat>
          <c:val>
            <c:numRef>
              <c:f>Hoja1!$D$2:$D$15</c:f>
              <c:numCache>
                <c:formatCode>0.000</c:formatCode>
                <c:ptCount val="14"/>
                <c:pt idx="0">
                  <c:v>0.48617952519025798</c:v>
                </c:pt>
                <c:pt idx="1">
                  <c:v>0.29280384449216101</c:v>
                </c:pt>
                <c:pt idx="2">
                  <c:v>0.29642370591219303</c:v>
                </c:pt>
                <c:pt idx="3">
                  <c:v>0.30351235298964901</c:v>
                </c:pt>
                <c:pt idx="4">
                  <c:v>0.29702888026336</c:v>
                </c:pt>
                <c:pt idx="5">
                  <c:v>0.142735613858923</c:v>
                </c:pt>
                <c:pt idx="6">
                  <c:v>0.18131639343794501</c:v>
                </c:pt>
                <c:pt idx="7">
                  <c:v>0.23486147617200701</c:v>
                </c:pt>
                <c:pt idx="8">
                  <c:v>0.122058266045002</c:v>
                </c:pt>
                <c:pt idx="9">
                  <c:v>0.13211575790944199</c:v>
                </c:pt>
                <c:pt idx="10">
                  <c:v>0.238497977021327</c:v>
                </c:pt>
                <c:pt idx="11">
                  <c:v>0.122546176862838</c:v>
                </c:pt>
                <c:pt idx="12">
                  <c:v>7.42152618211189E-2</c:v>
                </c:pt>
                <c:pt idx="13">
                  <c:v>8.5738732308602406E-2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53-47F0-9BD3-2A81FE7023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739424"/>
        <c:axId val="215739816"/>
      </c:barChart>
      <c:catAx>
        <c:axId val="215739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/>
                <a:cs typeface="Arial"/>
              </a:defRPr>
            </a:pPr>
            <a:endParaRPr lang="es-PY"/>
          </a:p>
        </c:txPr>
        <c:crossAx val="215739816"/>
        <c:crosses val="autoZero"/>
        <c:auto val="1"/>
        <c:lblAlgn val="ctr"/>
        <c:lblOffset val="100"/>
        <c:noMultiLvlLbl val="0"/>
      </c:catAx>
      <c:valAx>
        <c:axId val="21573981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/>
              </a:defRPr>
            </a:pPr>
            <a:endParaRPr lang="es-PY"/>
          </a:p>
        </c:txPr>
        <c:crossAx val="2157394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7616122961035098E-2"/>
          <c:y val="0.87690319373880798"/>
          <c:w val="0.92223182572673401"/>
          <c:h val="6.0345651068735198E-2"/>
        </c:manualLayout>
      </c:layout>
      <c:overlay val="0"/>
      <c:txPr>
        <a:bodyPr/>
        <a:lstStyle/>
        <a:p>
          <a:pPr>
            <a:defRPr sz="1400">
              <a:latin typeface="Arial"/>
              <a:cs typeface="Arial"/>
            </a:defRPr>
          </a:pPr>
          <a:endParaRPr lang="es-P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P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0.03446</cdr:x>
      <cdr:y>0.84067</cdr:y>
    </cdr:from>
    <cdr:to>
      <cdr:x>0.95012</cdr:x>
      <cdr:y>0.98104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0031" y="10122694"/>
          <a:ext cx="5845969" cy="172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E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9C227AC-4A26-4556-BD32-FE1FC98C2A19}" type="datetimeFigureOut">
              <a:rPr lang="en-US"/>
              <a:pPr>
                <a:defRPr/>
              </a:pPr>
              <a:t>1/27/2017</a:t>
            </a:fld>
            <a:endParaRPr lang="en-US"/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F1BEEBE-7D94-4EF1-8A73-65815659493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4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/>
            </a:lvl1pPr>
          </a:lstStyle>
          <a:p>
            <a:pPr>
              <a:defRPr/>
            </a:pPr>
            <a:fld id="{D3346BD3-9DBB-4757-9C48-2CDC2891E81F}" type="datetimeFigureOut">
              <a:rPr lang="en-US"/>
              <a:pPr>
                <a:defRPr/>
              </a:pPr>
              <a:t>1/27/2017</a:t>
            </a:fld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/>
            </a:lvl1pPr>
          </a:lstStyle>
          <a:p>
            <a:pPr>
              <a:defRPr/>
            </a:pPr>
            <a:fld id="{348CF5D1-9CAD-426F-8C58-D16F38AC75C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76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4416425"/>
            <a:ext cx="5605462" cy="4183063"/>
          </a:xfrm>
          <a:noFill/>
          <a:ln/>
        </p:spPr>
        <p:txBody>
          <a:bodyPr/>
          <a:lstStyle/>
          <a:p>
            <a:pPr marL="228600" indent="-228600" eaLnBrk="1" hangingPunct="1">
              <a:buFont typeface="+mj-lt"/>
              <a:buAutoNum type="arabicPeriod"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764270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 eaLnBrk="0" hangingPunct="0"/>
            <a:fld id="{5CD8B660-2CB8-45CE-90CA-BDA29D829BF2}" type="slidenum">
              <a:rPr lang="es-ES" sz="1200" b="0">
                <a:solidFill>
                  <a:schemeClr val="tx1"/>
                </a:solidFill>
                <a:latin typeface="Times New Roman" pitchFamily="18" charset="0"/>
              </a:rPr>
              <a:pPr algn="r" defTabSz="931863" eaLnBrk="0" hangingPunct="0"/>
              <a:t>10</a:t>
            </a:fld>
            <a:endParaRPr lang="es-E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</p:spPr>
        <p:txBody>
          <a:bodyPr lIns="89339" tIns="44669" rIns="89339" bIns="44669"/>
          <a:lstStyle/>
          <a:p>
            <a:pPr marL="247650" indent="-247650" algn="just" eaLnBrk="1" hangingPunct="1"/>
            <a:endParaRPr lang="es-ES_tradnl" sz="1300" b="1" dirty="0" smtClean="0"/>
          </a:p>
        </p:txBody>
      </p:sp>
    </p:spTree>
    <p:extLst>
      <p:ext uri="{BB962C8B-B14F-4D97-AF65-F5344CB8AC3E}">
        <p14:creationId xmlns:p14="http://schemas.microsoft.com/office/powerpoint/2010/main" val="1759191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rtlCol="0" anchor="b"/>
          <a:lstStyle/>
          <a:p>
            <a:pPr algn="r" defTabSz="931811" eaLnBrk="0" hangingPunct="0"/>
            <a:fld id="{F5A7A35A-C345-4735-BCC5-330E7B2639FC}" type="slidenum">
              <a:rPr lang="es-ES" sz="1200">
                <a:latin typeface="Times New Roman" pitchFamily="18" charset="0"/>
              </a:rPr>
              <a:pPr algn="r" defTabSz="931811" eaLnBrk="0" hangingPunct="0"/>
              <a:t>11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6" y="4416425"/>
            <a:ext cx="6353176" cy="4183063"/>
          </a:xfrm>
          <a:noFill/>
          <a:ln/>
        </p:spPr>
        <p:txBody>
          <a:bodyPr lIns="89334" tIns="44667" rIns="89334" bIns="44667" rtlCol="0"/>
          <a:lstStyle/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Mayores requerimientos para presentar Rectificativas 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Aumento de Agentes de información HECHAUKA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Sustanciales Mejoras en el </a:t>
            </a:r>
            <a:r>
              <a:rPr lang="es-ES" altLang="es-PY" sz="1000" b="1" dirty="0" err="1" smtClean="0">
                <a:solidFill>
                  <a:prstClr val="black"/>
                </a:solidFill>
                <a:latin typeface="Comic Sans MS" panose="030F0702030302020204" pitchFamily="66" charset="0"/>
              </a:rPr>
              <a:t>Hechauka</a:t>
            </a:r>
            <a:endParaRPr lang="es-ES" altLang="es-PY" sz="1000" b="1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Mejoras en los procesos de control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Mayores exigencias para habilitación de Auditores Externos Impositivos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Modificación de la estructura organizacional de la SET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Definición del Plan Estratégico de la SET.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Creación de la Dirección de Asistencia al Contribuyente y de Créditos Fiscales.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Implementación de la carrera administrativa.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Implementación de Comprobantes Virtuales “TESAKA”.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Implementación del Buzón Electrónico “MARANDU”.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Creación de la Plataforma de Atención al Contribuyente Móvil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Proceso de inscripción de contribuyentes On Line.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Implementación del Registro Biométrico de contribuyentes.</a:t>
            </a:r>
          </a:p>
          <a:p>
            <a:pPr eaLnBrk="0" hangingPunct="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PY" altLang="es-PY" sz="10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Implementación del IRAGRO e IVA Agropecuario.</a:t>
            </a:r>
            <a:endParaRPr lang="es-ES" sz="1000" dirty="0" smtClean="0"/>
          </a:p>
          <a:p>
            <a:pPr marL="232943" lvl="1" indent="-232943" algn="just">
              <a:lnSpc>
                <a:spcPct val="120000"/>
              </a:lnSpc>
              <a:buFont typeface="+mj-lt"/>
              <a:buAutoNum type="arabicPeriod"/>
              <a:defRPr/>
            </a:pP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2833776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 eaLnBrk="0" hangingPunct="0"/>
            <a:fld id="{5CD8B660-2CB8-45CE-90CA-BDA29D829BF2}" type="slidenum">
              <a:rPr lang="es-ES" sz="1200" b="0">
                <a:solidFill>
                  <a:schemeClr val="tx1"/>
                </a:solidFill>
                <a:latin typeface="Times New Roman" pitchFamily="18" charset="0"/>
              </a:rPr>
              <a:pPr algn="r" defTabSz="931863" eaLnBrk="0" hangingPunct="0"/>
              <a:t>12</a:t>
            </a:fld>
            <a:endParaRPr lang="es-E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</p:spPr>
        <p:txBody>
          <a:bodyPr lIns="89339" tIns="44669" rIns="89339" bIns="44669"/>
          <a:lstStyle/>
          <a:p>
            <a:pPr marL="247650" indent="-247650" algn="just" eaLnBrk="1" hangingPunct="1"/>
            <a:endParaRPr lang="es-ES_tradnl" sz="1300" b="1" dirty="0" smtClean="0"/>
          </a:p>
        </p:txBody>
      </p:sp>
    </p:spTree>
    <p:extLst>
      <p:ext uri="{BB962C8B-B14F-4D97-AF65-F5344CB8AC3E}">
        <p14:creationId xmlns:p14="http://schemas.microsoft.com/office/powerpoint/2010/main" val="1788561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13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9" tIns="44669" rIns="89339" bIns="44669"/>
          <a:lstStyle/>
          <a:p>
            <a:pPr marL="247650" indent="-247650" algn="just" eaLnBrk="1" hangingPunct="1"/>
            <a:endParaRPr lang="es-ES_tradnl" sz="1300" b="1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8274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4416425"/>
            <a:ext cx="5605462" cy="4183063"/>
          </a:xfrm>
          <a:noFill/>
          <a:ln/>
        </p:spPr>
        <p:txBody>
          <a:bodyPr/>
          <a:lstStyle/>
          <a:p>
            <a:pPr marL="228600" indent="-228600" eaLnBrk="1" hangingPunct="1">
              <a:buFont typeface="+mj-lt"/>
              <a:buAutoNum type="arabicPeriod"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212322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 eaLnBrk="0" hangingPunct="0"/>
            <a:fld id="{5CD8B660-2CB8-45CE-90CA-BDA29D829BF2}" type="slidenum">
              <a:rPr lang="es-ES" sz="1200" b="0">
                <a:solidFill>
                  <a:schemeClr val="tx1"/>
                </a:solidFill>
                <a:latin typeface="Times New Roman" pitchFamily="18" charset="0"/>
              </a:rPr>
              <a:pPr algn="r" defTabSz="931863" eaLnBrk="0" hangingPunct="0"/>
              <a:t>2</a:t>
            </a:fld>
            <a:endParaRPr lang="es-E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</p:spPr>
        <p:txBody>
          <a:bodyPr lIns="89339" tIns="44669" rIns="89339" bIns="44669"/>
          <a:lstStyle/>
          <a:p>
            <a:pPr marL="247650" indent="-247650" algn="just" eaLnBrk="1" hangingPunct="1"/>
            <a:endParaRPr lang="es-ES_tradnl" sz="1300" b="1" dirty="0" smtClean="0"/>
          </a:p>
        </p:txBody>
      </p:sp>
    </p:spTree>
    <p:extLst>
      <p:ext uri="{BB962C8B-B14F-4D97-AF65-F5344CB8AC3E}">
        <p14:creationId xmlns:p14="http://schemas.microsoft.com/office/powerpoint/2010/main" val="2666711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 eaLnBrk="0" hangingPunct="0"/>
            <a:fld id="{5CD8B660-2CB8-45CE-90CA-BDA29D829BF2}" type="slidenum">
              <a:rPr lang="es-ES" sz="1200" b="0">
                <a:solidFill>
                  <a:schemeClr val="tx1"/>
                </a:solidFill>
                <a:latin typeface="Times New Roman" pitchFamily="18" charset="0"/>
              </a:rPr>
              <a:pPr algn="r" defTabSz="931863" eaLnBrk="0" hangingPunct="0"/>
              <a:t>3</a:t>
            </a:fld>
            <a:endParaRPr lang="es-E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</p:spPr>
        <p:txBody>
          <a:bodyPr lIns="89339" tIns="44669" rIns="89339" bIns="44669"/>
          <a:lstStyle/>
          <a:p>
            <a:pPr marL="247650" indent="-247650" algn="just" eaLnBrk="1" hangingPunct="1"/>
            <a:endParaRPr lang="es-ES_tradnl" sz="1300" b="1" dirty="0" smtClean="0"/>
          </a:p>
        </p:txBody>
      </p:sp>
    </p:spTree>
    <p:extLst>
      <p:ext uri="{BB962C8B-B14F-4D97-AF65-F5344CB8AC3E}">
        <p14:creationId xmlns:p14="http://schemas.microsoft.com/office/powerpoint/2010/main" val="910442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4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9" tIns="44669" rIns="89339" bIns="44669"/>
          <a:lstStyle/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s-ES_tradnl" sz="1100" b="1" baseline="0" dirty="0" smtClean="0">
              <a:latin typeface="Calibri" charset="0"/>
            </a:endParaRPr>
          </a:p>
          <a:p>
            <a:pPr marL="342900" indent="-342900" algn="just" eaLnBrk="1" hangingPunct="1">
              <a:buAutoNum type="arabicPeriod"/>
            </a:pPr>
            <a:endParaRPr lang="es-ES_tradnl" sz="1100" b="1" baseline="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985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5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9" tIns="44669" rIns="89339" bIns="44669"/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100" b="1" dirty="0" smtClean="0">
                <a:latin typeface="Calibri" charset="0"/>
              </a:rPr>
              <a:t>Cuentas</a:t>
            </a:r>
            <a:r>
              <a:rPr lang="es-ES_tradnl" sz="1100" b="1" baseline="0" dirty="0" smtClean="0">
                <a:latin typeface="Calibri" charset="0"/>
              </a:rPr>
              <a:t> Nacionales y actividades no observadas: </a:t>
            </a: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_tradnl" sz="1100" b="1" baseline="0" dirty="0" smtClean="0">
                <a:latin typeface="Calibri" charset="0"/>
              </a:rPr>
              <a:t>Actividades ilegales voluntariamente llevadas a cabo por las partes involucradas (prostitución, tráfico de drogas, contrabando </a:t>
            </a: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_tradnl" sz="1100" b="1" baseline="0" dirty="0" smtClean="0">
                <a:latin typeface="Calibri" charset="0"/>
              </a:rPr>
              <a:t>Legal </a:t>
            </a:r>
            <a:r>
              <a:rPr lang="es-ES_tradnl" sz="1100" b="1" baseline="0" dirty="0" err="1" smtClean="0">
                <a:latin typeface="Calibri" charset="0"/>
              </a:rPr>
              <a:t>hidden</a:t>
            </a:r>
            <a:r>
              <a:rPr lang="es-ES_tradnl" sz="1100" b="1" baseline="0" dirty="0" smtClean="0">
                <a:latin typeface="Calibri" charset="0"/>
              </a:rPr>
              <a:t> and </a:t>
            </a:r>
            <a:r>
              <a:rPr lang="es-ES_tradnl" sz="1100" b="1" baseline="0" dirty="0" err="1" smtClean="0">
                <a:latin typeface="Calibri" charset="0"/>
              </a:rPr>
              <a:t>underground</a:t>
            </a:r>
            <a:r>
              <a:rPr lang="es-ES_tradnl" sz="1100" b="1" baseline="0" dirty="0" smtClean="0">
                <a:latin typeface="Calibri" charset="0"/>
              </a:rPr>
              <a:t> </a:t>
            </a:r>
            <a:r>
              <a:rPr lang="es-ES_tradnl" sz="1100" b="1" baseline="0" dirty="0" err="1" smtClean="0">
                <a:latin typeface="Calibri" charset="0"/>
              </a:rPr>
              <a:t>activities</a:t>
            </a:r>
            <a:r>
              <a:rPr lang="es-ES_tradnl" sz="1100" b="1" baseline="0" dirty="0" smtClean="0">
                <a:latin typeface="Calibri" charset="0"/>
              </a:rPr>
              <a:t> no </a:t>
            </a:r>
            <a:r>
              <a:rPr lang="es-ES_tradnl" sz="1100" b="1" baseline="0" dirty="0" err="1" smtClean="0">
                <a:latin typeface="Calibri" charset="0"/>
              </a:rPr>
              <a:t>reported</a:t>
            </a:r>
            <a:r>
              <a:rPr lang="es-ES_tradnl" sz="1100" b="1" baseline="0" dirty="0" smtClean="0">
                <a:latin typeface="Calibri" charset="0"/>
              </a:rPr>
              <a:t> </a:t>
            </a:r>
            <a:r>
              <a:rPr lang="es-ES_tradnl" sz="1100" b="1" baseline="0" dirty="0" err="1" smtClean="0">
                <a:latin typeface="Calibri" charset="0"/>
              </a:rPr>
              <a:t>to</a:t>
            </a:r>
            <a:r>
              <a:rPr lang="es-ES_tradnl" sz="1100" b="1" baseline="0" dirty="0" smtClean="0">
                <a:latin typeface="Calibri" charset="0"/>
              </a:rPr>
              <a:t> </a:t>
            </a:r>
            <a:r>
              <a:rPr lang="es-ES_tradnl" sz="1100" b="1" baseline="0" dirty="0" err="1" smtClean="0">
                <a:latin typeface="Calibri" charset="0"/>
              </a:rPr>
              <a:t>avoid</a:t>
            </a:r>
            <a:r>
              <a:rPr lang="es-ES_tradnl" sz="1100" b="1" baseline="0" dirty="0" smtClean="0">
                <a:latin typeface="Calibri" charset="0"/>
              </a:rPr>
              <a:t> </a:t>
            </a:r>
            <a:r>
              <a:rPr lang="es-ES_tradnl" sz="1100" b="1" baseline="0" dirty="0" err="1" smtClean="0">
                <a:latin typeface="Calibri" charset="0"/>
              </a:rPr>
              <a:t>official</a:t>
            </a:r>
            <a:r>
              <a:rPr lang="es-ES_tradnl" sz="1100" b="1" baseline="0" dirty="0" smtClean="0">
                <a:latin typeface="Calibri" charset="0"/>
              </a:rPr>
              <a:t> </a:t>
            </a:r>
            <a:r>
              <a:rPr lang="es-ES_tradnl" sz="1100" b="1" baseline="0" dirty="0" err="1" smtClean="0">
                <a:latin typeface="Calibri" charset="0"/>
              </a:rPr>
              <a:t>scrutinity</a:t>
            </a:r>
            <a:r>
              <a:rPr lang="es-ES_tradnl" sz="1100" b="1" baseline="0" dirty="0" smtClean="0">
                <a:latin typeface="Calibri" charset="0"/>
              </a:rPr>
              <a:t>.</a:t>
            </a: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_tradnl" sz="1100" b="1" baseline="0" dirty="0" smtClean="0">
                <a:latin typeface="Calibri" charset="0"/>
              </a:rPr>
              <a:t>Actividades informales no observadas</a:t>
            </a: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_tradnl" sz="1100" b="1" baseline="0" dirty="0" smtClean="0">
                <a:latin typeface="Calibri" charset="0"/>
              </a:rPr>
              <a:t>Autoconsumo</a:t>
            </a: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s-ES_tradnl" sz="1100" b="1" baseline="0" dirty="0" smtClean="0">
              <a:latin typeface="Calibri" charset="0"/>
            </a:endParaRPr>
          </a:p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s-ES_tradnl" sz="1100" b="1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502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40" y="8829676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6" tIns="46588" rIns="93176" bIns="46588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6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6" y="4416426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8" tIns="44669" rIns="89338" bIns="44669"/>
          <a:lstStyle/>
          <a:p>
            <a:pPr marL="247647" indent="-247647" algn="just" eaLnBrk="1" hangingPunct="1"/>
            <a:endParaRPr lang="es-ES_tradnl" sz="1300" b="1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30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rtlCol="0" anchor="b"/>
          <a:lstStyle/>
          <a:p>
            <a:pPr algn="r" defTabSz="931811" eaLnBrk="0" hangingPunct="0"/>
            <a:fld id="{F5A7A35A-C345-4735-BCC5-330E7B2639FC}" type="slidenum">
              <a:rPr lang="es-ES" sz="1200">
                <a:latin typeface="Times New Roman" pitchFamily="18" charset="0"/>
              </a:rPr>
              <a:pPr algn="r" defTabSz="931811" eaLnBrk="0" hangingPunct="0"/>
              <a:t>7</a:t>
            </a:fld>
            <a:endParaRPr lang="es-ES" sz="120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6" y="4416425"/>
            <a:ext cx="6353176" cy="4183063"/>
          </a:xfrm>
          <a:noFill/>
          <a:ln/>
        </p:spPr>
        <p:txBody>
          <a:bodyPr lIns="89334" tIns="44667" rIns="89334" bIns="44667" rtlCol="0"/>
          <a:lstStyle/>
          <a:p>
            <a:pPr marL="232943" marR="0" lvl="1" indent="-232943" algn="just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200" kern="1200" dirty="0" smtClean="0">
                <a:solidFill>
                  <a:srgbClr val="008000"/>
                </a:solidFill>
                <a:latin typeface="Arial" pitchFamily="34" charset="0"/>
                <a:ea typeface="+mn-ea"/>
                <a:cs typeface="Arial" pitchFamily="34" charset="0"/>
              </a:rPr>
              <a:t>Ajustes a los datos de VBP</a:t>
            </a:r>
          </a:p>
          <a:p>
            <a:pPr marL="232943" marR="0" lvl="1" indent="-232943" algn="just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s-ES_tradnl" sz="1200" kern="1200" dirty="0" smtClean="0">
                <a:solidFill>
                  <a:srgbClr val="008000"/>
                </a:solidFill>
                <a:latin typeface="Arial" pitchFamily="34" charset="0"/>
                <a:ea typeface="+mn-ea"/>
                <a:cs typeface="Arial" pitchFamily="34" charset="0"/>
              </a:rPr>
              <a:t>Ajustes a los datos de Consumo Intermedio</a:t>
            </a:r>
            <a:endParaRPr lang="es-PA" sz="1200" b="1" kern="1200" dirty="0" smtClean="0">
              <a:solidFill>
                <a:srgbClr val="008000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32943" marR="0" lvl="1" indent="-232943" algn="just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s-PA" sz="1200" b="1" kern="1200" dirty="0" smtClean="0">
              <a:solidFill>
                <a:srgbClr val="008000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32943" lvl="1" indent="-232943" algn="just">
              <a:lnSpc>
                <a:spcPct val="120000"/>
              </a:lnSpc>
              <a:buFont typeface="+mj-lt"/>
              <a:buAutoNum type="arabicPeriod"/>
              <a:defRPr/>
            </a:pP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2833776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8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9" tIns="44669" rIns="89339" bIns="44669"/>
          <a:lstStyle/>
          <a:p>
            <a:pPr marL="342900" marR="0" lvl="1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is-IS" sz="1600" b="0" dirty="0" smtClean="0">
                <a:latin typeface="Arial"/>
                <a:cs typeface="Arial"/>
              </a:rPr>
              <a:t>La brecha del IVA en Paraguay (30.9% en 2014) se ubica por encima de la</a:t>
            </a:r>
            <a:r>
              <a:rPr lang="es-ES_tradnl" sz="1600" b="0" dirty="0" smtClean="0">
                <a:latin typeface="Arial"/>
                <a:cs typeface="Arial"/>
              </a:rPr>
              <a:t> brecha promedio del IVA en América Latina (25.9% en 2014) y la brecha promedio del IVA en la Unión Europea (17.9% en 2013).</a:t>
            </a:r>
          </a:p>
          <a:p>
            <a:pPr marL="342900" indent="-342900" algn="just" eaLnBrk="1" hangingPunct="1">
              <a:buAutoNum type="arabicPeriod"/>
            </a:pPr>
            <a:endParaRPr lang="es-ES_tradnl" sz="1100" b="1" baseline="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983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931863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8AE49E-9A4D-6043-844F-8A2DD6F970DF}" type="slidenum">
              <a:rPr lang="es-ES" sz="1200" b="0">
                <a:solidFill>
                  <a:schemeClr val="tx1"/>
                </a:solidFill>
                <a:latin typeface="Times New Roman" charset="0"/>
              </a:rPr>
              <a:pPr algn="r"/>
              <a:t>9</a:t>
            </a:fld>
            <a:endParaRPr lang="es-ES" sz="1200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9788" cy="34877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416425"/>
            <a:ext cx="6353175" cy="418306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9339" tIns="44669" rIns="89339" bIns="44669"/>
          <a:lstStyle/>
          <a:p>
            <a:pPr marL="342900" marR="0" lvl="1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_tradnl" sz="1600" b="0" dirty="0" smtClean="0">
                <a:latin typeface="Arial"/>
                <a:cs typeface="Arial"/>
              </a:rPr>
              <a:t>Lo destacable es la tendencia decreciente que muestra la brecha del IVA en Paraguay desde 2013, en línea con la tendencia de la brecha promedio del IVA en América Latina.</a:t>
            </a:r>
          </a:p>
          <a:p>
            <a:pPr marL="342900" indent="-342900" algn="just" eaLnBrk="1" hangingPunct="1">
              <a:buAutoNum type="arabicPeriod"/>
            </a:pPr>
            <a:endParaRPr lang="es-ES_tradnl" sz="1100" b="1" baseline="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34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64CCC96-AC47-4526-8135-0AE1239A4C2D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B5B8ACC-DB93-4AD3-B06B-F7C6A5976BDA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3ECCD2-D11E-434D-8275-C947A85A2B80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BDF979E-2991-441F-A542-FE13F001D019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25780E-97C9-4079-93E5-908F3580EEF7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E4A0C36-C5DA-44B0-B0D1-4350C0B147E0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D4AEE1-D4C5-454F-B9B9-212F5C8B927E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0C66132-049B-4618-8B5F-5C837D21D681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B0A645-B381-4ED2-9B6A-F244CC79E3D9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CBB225F-C681-4710-8FE8-524AE89635F5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30880F-18C0-493F-B8CE-4A6EE29D875A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D62A9FF-1AFC-4F60-874D-9DB7715A31FB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3B6A9C-D002-4208-AB07-0E510AFD6A6B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0A69800-E393-47DF-B22C-ACD65FE9F585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2E7533-B246-4351-B68B-226028F9ED83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F4119DE-51E8-4AC4-8FB2-60A9EF99B4A8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BE26E-6AF4-469A-B8FE-AE347129D8F6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75AB3F5-7D88-4E83-84B0-4C5BA12CCCFB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F9F297A5-F1FA-486C-B0DE-48FBA97F5263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C88ACD4-2CD5-40F8-9737-79949A1AD67B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055843B-E3F5-4DF4-8FBB-F870994DEC99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9F778AA-EE67-46C3-BE59-D78BBCE9FA4B}" type="slidenum">
              <a:rPr lang="es-PA" smtClean="0"/>
              <a:pPr>
                <a:defRPr/>
              </a:pPr>
              <a:t>‹Nº›</a:t>
            </a:fld>
            <a:endParaRPr lang="es-PA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8440568-1ED2-4EBA-894D-E0733F828203}" type="datetime1">
              <a:rPr lang="es-PA" smtClean="0"/>
              <a:pPr>
                <a:defRPr/>
              </a:pPr>
              <a:t>01/27/2017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55651" y="2276872"/>
            <a:ext cx="7776790" cy="2664296"/>
          </a:xfrm>
        </p:spPr>
        <p:txBody>
          <a:bodyPr lIns="92075" tIns="46038" rIns="92075" bIns="46038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s-ES_tradnl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Estimación de la brecha de cumplimiento del IVA en Paraguay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endParaRPr lang="es-ES_tradnl" sz="40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s-MX" sz="25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Miguel Pecho y Michel Jorratt</a:t>
            </a:r>
            <a:endParaRPr lang="es-MX" sz="2000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Line 22"/>
          <p:cNvSpPr>
            <a:spLocks noChangeShapeType="1"/>
          </p:cNvSpPr>
          <p:nvPr/>
        </p:nvSpPr>
        <p:spPr bwMode="auto">
          <a:xfrm>
            <a:off x="468313" y="5805488"/>
            <a:ext cx="8496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4" name="Picture 25" descr="Logo Ciat Español (no modificar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160338"/>
            <a:ext cx="1547812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331913" y="5895975"/>
            <a:ext cx="6985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Dirección de Estudios e Investigaciones Tributarias</a:t>
            </a:r>
          </a:p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Secretaría Ejecutiva del CIAT</a:t>
            </a:r>
            <a:endParaRPr lang="es-PE" sz="1400" b="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Julio, 2016</a:t>
            </a:r>
            <a:endParaRPr lang="es-PE" sz="1400" b="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611560" y="332656"/>
            <a:ext cx="820891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Brecha sectorial del IVA, 2014</a:t>
            </a:r>
          </a:p>
          <a:p>
            <a:pPr algn="ctr"/>
            <a:r>
              <a:rPr lang="es-ES_tradnl" sz="2000" dirty="0" smtClean="0">
                <a:solidFill>
                  <a:srgbClr val="009900"/>
                </a:solidFill>
                <a:cs typeface="Arial" charset="0"/>
              </a:rPr>
              <a:t>(En porcentajes de la brecha global)</a:t>
            </a:r>
            <a:endParaRPr lang="es-PA" sz="2000" dirty="0" smtClean="0">
              <a:solidFill>
                <a:srgbClr val="009900"/>
              </a:solidFill>
              <a:cs typeface="Arial" charset="0"/>
            </a:endParaRPr>
          </a:p>
          <a:p>
            <a:pPr algn="ctr"/>
            <a:endParaRPr lang="es-ES" sz="2000" dirty="0">
              <a:solidFill>
                <a:srgbClr val="009900"/>
              </a:solidFill>
              <a:cs typeface="Arial" charset="0"/>
            </a:endParaRPr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2611430719"/>
              </p:ext>
            </p:extLst>
          </p:nvPr>
        </p:nvGraphicFramePr>
        <p:xfrm>
          <a:off x="1259632" y="1412776"/>
          <a:ext cx="756084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7008172" y="6165304"/>
            <a:ext cx="1236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CIAT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4436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539552" y="1268760"/>
            <a:ext cx="8352928" cy="4464496"/>
          </a:xfrm>
        </p:spPr>
        <p:txBody>
          <a:bodyPr rtlCol="0">
            <a:noAutofit/>
          </a:bodyPr>
          <a:lstStyle/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Avances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en los procesos de control a los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contribuyentes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Avances en el Registro Único de Contribuyentes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Avances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en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 declaración y pago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de impuestos vía herramientas bancarias e internet.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>
                <a:latin typeface="Arial" pitchFamily="34" charset="0"/>
                <a:cs typeface="Arial" pitchFamily="34" charset="0"/>
              </a:rPr>
              <a:t>Avances en la gestión de cobro de deudas de los contribuyentes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Avances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en los Servicios a los Contribuyentes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Avances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en la gestión interna de la SET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 algn="just" rtl="0">
              <a:lnSpc>
                <a:spcPct val="120000"/>
              </a:lnSpc>
              <a:buClrTx/>
              <a:buFont typeface="Calibri" pitchFamily="34" charset="0"/>
              <a:buChar char="₋"/>
            </a:pPr>
            <a:endParaRPr lang="en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s-ES" dirty="0"/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4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MX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 rtl="0">
              <a:lnSpc>
                <a:spcPct val="120000"/>
              </a:lnSpc>
              <a:buClrTx/>
              <a:buFont typeface="Calibri" pitchFamily="34" charset="0"/>
              <a:buChar char="₋"/>
            </a:pPr>
            <a:endParaRPr lang="es-MX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80000"/>
              </a:lnSpc>
              <a:buFontTx/>
              <a:buChar char="•"/>
              <a:defRPr/>
            </a:pPr>
            <a:endParaRPr lang="es-PA" sz="1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rtl="0">
              <a:lnSpc>
                <a:spcPct val="80000"/>
              </a:lnSpc>
              <a:buFontTx/>
              <a:buChar char="•"/>
              <a:defRPr/>
            </a:pPr>
            <a:endParaRPr lang="es-MX" sz="1800" dirty="0" smtClean="0"/>
          </a:p>
          <a:p>
            <a:pPr algn="just" rtl="0">
              <a:lnSpc>
                <a:spcPct val="80000"/>
              </a:lnSpc>
              <a:buFontTx/>
              <a:buChar char="•"/>
              <a:defRPr/>
            </a:pPr>
            <a:endParaRPr lang="es-MX" sz="18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18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18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1800" dirty="0" smtClean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332656"/>
            <a:ext cx="8229600" cy="571500"/>
          </a:xfrm>
          <a:prstGeom prst="rect">
            <a:avLst/>
          </a:prstGeom>
        </p:spPr>
        <p:txBody>
          <a:bodyPr rtlCol="0"/>
          <a:lstStyle/>
          <a:p>
            <a:pPr algn="ctr" eaLnBrk="0" hangingPunct="0">
              <a:defRPr/>
            </a:pPr>
            <a:r>
              <a:rPr lang="es-ES_tradnl" sz="30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Mejora de la gestión de la SET (2013-2016)</a:t>
            </a:r>
            <a:endParaRPr lang="es-PA" sz="3000" b="1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359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85192" y="188640"/>
            <a:ext cx="8435280" cy="80863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s-PA" sz="30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Gasto tributario</a:t>
            </a:r>
            <a:endParaRPr lang="es-PA" sz="3000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PA" sz="18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(Año 2014 o más reciente) </a:t>
            </a:r>
            <a:endParaRPr lang="es-PA" sz="1800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5126832" y="6217567"/>
            <a:ext cx="3261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CIAT y Autoridades Tributarias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935630"/>
              </p:ext>
            </p:extLst>
          </p:nvPr>
        </p:nvGraphicFramePr>
        <p:xfrm>
          <a:off x="1087763" y="1196754"/>
          <a:ext cx="7228653" cy="4824534"/>
        </p:xfrm>
        <a:graphic>
          <a:graphicData uri="http://schemas.openxmlformats.org/drawingml/2006/table">
            <a:tbl>
              <a:tblPr/>
              <a:tblGrid>
                <a:gridCol w="1680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7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99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9297">
                <a:tc rowSpan="3">
                  <a:txBody>
                    <a:bodyPr/>
                    <a:lstStyle/>
                    <a:p>
                      <a:pPr algn="ctr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del PIB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% de Recaudación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29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Impuesto a la Renta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Otros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29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IRPJ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Resto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Argentina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0.24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9.4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Bolivia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5.2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Brasil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Chile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25.6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Colombia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7.01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6.13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effectLst/>
                          <a:latin typeface="Arial"/>
                        </a:rPr>
                        <a:t>0.89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48.9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Costa Rica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5.12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1.09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39.0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Ecuador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1.26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effectLst/>
                          <a:latin typeface="Arial"/>
                        </a:rPr>
                        <a:t>0.68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28.1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El Salvador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25.1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Guatemala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23.7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Honduras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6.41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43.4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México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>
                          <a:effectLst/>
                          <a:latin typeface="Arial"/>
                        </a:rPr>
                        <a:t>2.87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27.7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Nicaragua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n.d.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27.9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Panamá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2.04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2.04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17.4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effectLst/>
                          <a:latin typeface="Arial"/>
                        </a:rPr>
                        <a:t>Paraguay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1.93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1.37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effectLst/>
                          <a:latin typeface="Arial"/>
                        </a:rPr>
                        <a:t>0.23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0.14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0.36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0.20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effectLst/>
                          <a:latin typeface="Arial"/>
                        </a:rPr>
                        <a:t>15.3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Perú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13.1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Rep. Dominicana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6.54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0.77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46.5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Uruguay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effectLst/>
                          <a:latin typeface="Arial"/>
                        </a:rPr>
                        <a:t>6.08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Venezuela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29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effectLst/>
                          <a:latin typeface="Arial"/>
                        </a:rPr>
                        <a:t>Promedio Simple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3.94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effectLst/>
                          <a:latin typeface="Arial"/>
                        </a:rPr>
                        <a:t>2.27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1.22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effectLst/>
                          <a:latin typeface="Arial"/>
                        </a:rPr>
                        <a:t>0.63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effectLst/>
                          <a:latin typeface="Arial"/>
                        </a:rPr>
                        <a:t>26.6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8909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539552" y="260697"/>
            <a:ext cx="820891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Componentes de la recaudación estructural del IVA</a:t>
            </a: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696301944"/>
              </p:ext>
            </p:extLst>
          </p:nvPr>
        </p:nvGraphicFramePr>
        <p:xfrm>
          <a:off x="971600" y="1268760"/>
          <a:ext cx="7272808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876256" y="6237312"/>
            <a:ext cx="1236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CIAT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2253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55651" y="2276872"/>
            <a:ext cx="7776790" cy="2664296"/>
          </a:xfrm>
        </p:spPr>
        <p:txBody>
          <a:bodyPr lIns="92075" tIns="46038" rIns="92075" bIns="46038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s-ES_tradnl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Estimación de la brecha de cumplimiento del IVA en Paraguay 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endParaRPr lang="es-ES_tradnl" sz="40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s-MX" sz="25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Miguel Pecho y Michel Jorratt</a:t>
            </a:r>
            <a:endParaRPr lang="es-MX" sz="2000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Line 22"/>
          <p:cNvSpPr>
            <a:spLocks noChangeShapeType="1"/>
          </p:cNvSpPr>
          <p:nvPr/>
        </p:nvSpPr>
        <p:spPr bwMode="auto">
          <a:xfrm>
            <a:off x="468313" y="5805488"/>
            <a:ext cx="8496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4" name="Picture 25" descr="Logo Ciat Español (no modificar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160338"/>
            <a:ext cx="1547812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331913" y="5895975"/>
            <a:ext cx="6985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Dirección de Estudios e Investigaciones Tributarias</a:t>
            </a:r>
          </a:p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Secretaría Ejecutiva del CIAT</a:t>
            </a:r>
            <a:endParaRPr lang="es-PE" sz="1400" b="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es-PE" sz="1400" b="0" dirty="0" smtClean="0">
                <a:solidFill>
                  <a:schemeClr val="tx1"/>
                </a:solidFill>
                <a:latin typeface="Arial Narrow" pitchFamily="34" charset="0"/>
              </a:rPr>
              <a:t>Julio, 2016</a:t>
            </a:r>
            <a:endParaRPr lang="es-PE" sz="1400" b="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05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85192" y="188640"/>
            <a:ext cx="8435280" cy="80863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s-PA" sz="30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Ingresos tributarios (con Seg. Social)</a:t>
            </a:r>
          </a:p>
          <a:p>
            <a:pPr algn="ctr" eaLnBrk="0" hangingPunct="0">
              <a:defRPr/>
            </a:pPr>
            <a:r>
              <a:rPr lang="es-PA" sz="18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(En porcentajes del PIB, 2014)</a:t>
            </a:r>
            <a:endParaRPr lang="es-PA" sz="1800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4860032" y="6433591"/>
            <a:ext cx="2911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BID, CEPAL, CIAT, OCDE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9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009605"/>
              </p:ext>
            </p:extLst>
          </p:nvPr>
        </p:nvGraphicFramePr>
        <p:xfrm>
          <a:off x="1259632" y="1052737"/>
          <a:ext cx="66967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49496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85192" y="188640"/>
            <a:ext cx="8435280" cy="80863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s-PA" sz="30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Ingresos impositivos, contribuciones sociales y adiciones PFE</a:t>
            </a:r>
          </a:p>
          <a:p>
            <a:pPr algn="ctr" eaLnBrk="0" hangingPunct="0">
              <a:defRPr/>
            </a:pPr>
            <a:r>
              <a:rPr lang="es-PA" sz="18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(En porcentajes del PIB)</a:t>
            </a:r>
            <a:endParaRPr lang="es-PA" sz="1800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5364088" y="6062464"/>
            <a:ext cx="33774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BID, CEPAL, CIAT, OCDE, BCP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952319"/>
              </p:ext>
            </p:extLst>
          </p:nvPr>
        </p:nvGraphicFramePr>
        <p:xfrm>
          <a:off x="457200" y="1596549"/>
          <a:ext cx="8229600" cy="4295140"/>
        </p:xfrm>
        <a:graphic>
          <a:graphicData uri="http://schemas.openxmlformats.org/drawingml/2006/table">
            <a:tbl>
              <a:tblPr/>
              <a:tblGrid>
                <a:gridCol w="27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59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Paraguay (2015)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Paraguay (2014)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LAC (2014)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OCDE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Ingresos tributarios totales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17.8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18.2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20.8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34.2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Ingresos impositivos 1/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13.2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13.4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16.9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25.1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I. Renta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5.7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11.5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    - P. Naturales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8.8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    - P. Jurídicas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4.2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I. sobre la Propiedad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I. Generales sobre el Consumo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7.0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    - IVA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6.5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I. Selectivos sobre el Consumo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4.1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I. sobre el Comercio Internacional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    Otros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0.6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    Contribuciones sociales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4.6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4.9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3.9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9.1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Adiciones PFE 2/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n.d.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59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Total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19.0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23.1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n.d.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9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1/ Incluye ingresos impositivos de competencia de los Gobiernos Subnacionales.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59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2/ Cuando existen, incluye aportaciones obligatorias a planes privados de salud y pensiones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59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 ingresos no tributarios por recursos naturales.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382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itle 1"/>
          <p:cNvSpPr txBox="1">
            <a:spLocks/>
          </p:cNvSpPr>
          <p:nvPr/>
        </p:nvSpPr>
        <p:spPr bwMode="auto">
          <a:xfrm>
            <a:off x="611560" y="332656"/>
            <a:ext cx="820891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Recaudación del IVA</a:t>
            </a:r>
          </a:p>
          <a:p>
            <a:pPr algn="ctr"/>
            <a:r>
              <a:rPr lang="es-ES_tradnl" sz="2000" dirty="0" smtClean="0">
                <a:solidFill>
                  <a:srgbClr val="009900"/>
                </a:solidFill>
                <a:cs typeface="Arial" charset="0"/>
              </a:rPr>
              <a:t>(En porcentajes del PIB)</a:t>
            </a:r>
            <a:endParaRPr lang="es-PA" sz="2000" dirty="0">
              <a:solidFill>
                <a:srgbClr val="009900"/>
              </a:solidFill>
              <a:cs typeface="Arial" charset="0"/>
            </a:endParaRPr>
          </a:p>
          <a:p>
            <a:pPr algn="ctr"/>
            <a:endParaRPr lang="es-ES" sz="2000" dirty="0">
              <a:solidFill>
                <a:srgbClr val="009900"/>
              </a:solidFill>
              <a:cs typeface="Arial" charset="0"/>
            </a:endParaRP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4079319909"/>
              </p:ext>
            </p:extLst>
          </p:nvPr>
        </p:nvGraphicFramePr>
        <p:xfrm>
          <a:off x="827584" y="1268760"/>
          <a:ext cx="756084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404604" y="6165304"/>
            <a:ext cx="2911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BID, CEPAL, CIAT, OCDE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687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Rectángulo"/>
          <p:cNvSpPr/>
          <p:nvPr/>
        </p:nvSpPr>
        <p:spPr>
          <a:xfrm>
            <a:off x="5724128" y="4509120"/>
            <a:ext cx="1440160" cy="1405822"/>
          </a:xfrm>
          <a:prstGeom prst="rect">
            <a:avLst/>
          </a:prstGeom>
          <a:gradFill>
            <a:gsLst>
              <a:gs pos="5670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2290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2 Conector recto"/>
          <p:cNvCxnSpPr/>
          <p:nvPr/>
        </p:nvCxnSpPr>
        <p:spPr>
          <a:xfrm>
            <a:off x="899592" y="5914945"/>
            <a:ext cx="8064896" cy="34335"/>
          </a:xfrm>
          <a:prstGeom prst="line">
            <a:avLst/>
          </a:prstGeom>
          <a:ln w="317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1187624" y="1556792"/>
            <a:ext cx="1440160" cy="4346537"/>
          </a:xfrm>
          <a:prstGeom prst="rect">
            <a:avLst/>
          </a:prstGeom>
          <a:gradFill>
            <a:gsLst>
              <a:gs pos="5670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3356992"/>
            <a:ext cx="1440160" cy="433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5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Recaudación </a:t>
            </a:r>
          </a:p>
          <a:p>
            <a:pPr algn="ctr">
              <a:lnSpc>
                <a:spcPct val="50000"/>
              </a:lnSpc>
            </a:pPr>
            <a:endParaRPr lang="es-MX" sz="1400" dirty="0">
              <a:solidFill>
                <a:schemeClr val="tx1"/>
              </a:solidFill>
            </a:endParaRPr>
          </a:p>
          <a:p>
            <a:pPr algn="ctr">
              <a:lnSpc>
                <a:spcPct val="5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Estructural 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796136" y="4671620"/>
            <a:ext cx="1296144" cy="113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Recaudación </a:t>
            </a:r>
          </a:p>
          <a:p>
            <a:pPr algn="ctr">
              <a:lnSpc>
                <a:spcPct val="8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cash (incluye pagos por cobranza y auditoría)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5724128" y="1628801"/>
            <a:ext cx="1440160" cy="100811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29" name="28 Rectángulo"/>
          <p:cNvSpPr/>
          <p:nvPr/>
        </p:nvSpPr>
        <p:spPr>
          <a:xfrm>
            <a:off x="5724128" y="2636912"/>
            <a:ext cx="1440160" cy="129614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2" name="31 CuadroTexto"/>
          <p:cNvSpPr txBox="1"/>
          <p:nvPr/>
        </p:nvSpPr>
        <p:spPr>
          <a:xfrm>
            <a:off x="5652120" y="2727404"/>
            <a:ext cx="1584176" cy="113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Brecha de cumplimiento voluntario o involuntario (evasión, elusión, delito)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 bwMode="auto">
          <a:xfrm>
            <a:off x="539552" y="260648"/>
            <a:ext cx="7961312" cy="87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Definición de la brecha de cumplimiento</a:t>
            </a:r>
            <a:endParaRPr lang="es-ES" sz="3200" dirty="0">
              <a:solidFill>
                <a:srgbClr val="009900"/>
              </a:solidFill>
              <a:cs typeface="Arial" charset="0"/>
            </a:endParaRPr>
          </a:p>
        </p:txBody>
      </p:sp>
      <p:sp>
        <p:nvSpPr>
          <p:cNvPr id="21" name="22 CuadroTexto"/>
          <p:cNvSpPr txBox="1"/>
          <p:nvPr/>
        </p:nvSpPr>
        <p:spPr>
          <a:xfrm>
            <a:off x="2699792" y="4077072"/>
            <a:ext cx="1296144" cy="433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5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Recaudación </a:t>
            </a:r>
          </a:p>
          <a:p>
            <a:pPr algn="ctr">
              <a:lnSpc>
                <a:spcPct val="50000"/>
              </a:lnSpc>
            </a:pPr>
            <a:endParaRPr lang="es-MX" sz="1400" dirty="0" smtClean="0">
              <a:solidFill>
                <a:schemeClr val="tx1"/>
              </a:solidFill>
            </a:endParaRPr>
          </a:p>
          <a:p>
            <a:pPr algn="ctr">
              <a:lnSpc>
                <a:spcPct val="5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Potencial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2" name="Cerrar llave 1"/>
          <p:cNvSpPr/>
          <p:nvPr/>
        </p:nvSpPr>
        <p:spPr>
          <a:xfrm flipH="1">
            <a:off x="3923928" y="2708920"/>
            <a:ext cx="360040" cy="3168352"/>
          </a:xfrm>
          <a:prstGeom prst="rightBrace">
            <a:avLst>
              <a:gd name="adj1" fmla="val 8333"/>
              <a:gd name="adj2" fmla="val 50566"/>
            </a:avLst>
          </a:prstGeom>
          <a:ln w="19050" cmpd="sng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13 CuadroTexto"/>
          <p:cNvSpPr txBox="1"/>
          <p:nvPr/>
        </p:nvSpPr>
        <p:spPr>
          <a:xfrm>
            <a:off x="5724128" y="1804309"/>
            <a:ext cx="1440160" cy="61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A"/>
            </a:defPPr>
            <a:lvl1pPr algn="ctr">
              <a:lnSpc>
                <a:spcPct val="80000"/>
              </a:lnSpc>
              <a:defRPr sz="1400">
                <a:solidFill>
                  <a:schemeClr val="tx1"/>
                </a:solidFill>
              </a:defRPr>
            </a:lvl1pPr>
          </a:lstStyle>
          <a:p>
            <a:r>
              <a:rPr lang="es-MX" dirty="0"/>
              <a:t>Brecha de política (gasto tributario)</a:t>
            </a:r>
            <a:endParaRPr lang="es-PA" dirty="0"/>
          </a:p>
        </p:txBody>
      </p:sp>
      <p:sp>
        <p:nvSpPr>
          <p:cNvPr id="34" name="28 Rectángulo"/>
          <p:cNvSpPr/>
          <p:nvPr/>
        </p:nvSpPr>
        <p:spPr>
          <a:xfrm>
            <a:off x="5724128" y="3933056"/>
            <a:ext cx="1440160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5" name="31 CuadroTexto"/>
          <p:cNvSpPr txBox="1"/>
          <p:nvPr/>
        </p:nvSpPr>
        <p:spPr>
          <a:xfrm>
            <a:off x="5652120" y="3985319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Brecha de pago (morosidad)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19" name="22 CuadroTexto"/>
          <p:cNvSpPr txBox="1"/>
          <p:nvPr/>
        </p:nvSpPr>
        <p:spPr>
          <a:xfrm>
            <a:off x="4139952" y="4640960"/>
            <a:ext cx="1296144" cy="444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Recaudación DDJJ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20" name="Cerrar llave 19"/>
          <p:cNvSpPr/>
          <p:nvPr/>
        </p:nvSpPr>
        <p:spPr>
          <a:xfrm flipH="1">
            <a:off x="5364088" y="3933056"/>
            <a:ext cx="288032" cy="1944216"/>
          </a:xfrm>
          <a:prstGeom prst="rightBrace">
            <a:avLst>
              <a:gd name="adj1" fmla="val 8333"/>
              <a:gd name="adj2" fmla="val 50566"/>
            </a:avLst>
          </a:prstGeom>
          <a:ln w="19050" cmpd="sng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2 CuadroTexto"/>
          <p:cNvSpPr txBox="1"/>
          <p:nvPr/>
        </p:nvSpPr>
        <p:spPr>
          <a:xfrm>
            <a:off x="7596336" y="3244469"/>
            <a:ext cx="1368152" cy="61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1400" dirty="0" smtClean="0">
                <a:solidFill>
                  <a:schemeClr val="tx1"/>
                </a:solidFill>
              </a:rPr>
              <a:t>Brecha de cumplimiento ampliada</a:t>
            </a:r>
            <a:endParaRPr lang="es-PA" sz="1400" dirty="0">
              <a:solidFill>
                <a:schemeClr val="tx1"/>
              </a:solidFill>
            </a:endParaRPr>
          </a:p>
        </p:txBody>
      </p:sp>
      <p:sp>
        <p:nvSpPr>
          <p:cNvPr id="24" name="Cerrar llave 23"/>
          <p:cNvSpPr/>
          <p:nvPr/>
        </p:nvSpPr>
        <p:spPr>
          <a:xfrm rot="10800000" flipH="1">
            <a:off x="7308305" y="2636912"/>
            <a:ext cx="288032" cy="1872208"/>
          </a:xfrm>
          <a:prstGeom prst="rightBrace">
            <a:avLst>
              <a:gd name="adj1" fmla="val 8333"/>
              <a:gd name="adj2" fmla="val 50566"/>
            </a:avLst>
          </a:prstGeom>
          <a:ln w="19050" cmpd="sng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77778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 txBox="1">
            <a:spLocks/>
          </p:cNvSpPr>
          <p:nvPr/>
        </p:nvSpPr>
        <p:spPr bwMode="auto">
          <a:xfrm>
            <a:off x="683568" y="188640"/>
            <a:ext cx="796131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Calculando la recaudación potencial</a:t>
            </a:r>
          </a:p>
        </p:txBody>
      </p:sp>
      <p:pic>
        <p:nvPicPr>
          <p:cNvPr id="3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19672" y="1340768"/>
            <a:ext cx="1512168" cy="5760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Sistema de Cuentas </a:t>
            </a:r>
            <a:r>
              <a:rPr lang="es-P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s-P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acionales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Elipse"/>
          <p:cNvSpPr/>
          <p:nvPr/>
        </p:nvSpPr>
        <p:spPr>
          <a:xfrm>
            <a:off x="1583668" y="3051889"/>
            <a:ext cx="1584176" cy="698376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Ajustes por la legislación (+/-)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1619672" y="4149080"/>
            <a:ext cx="1512168" cy="72008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Gastos Tributarios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P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(-)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1619672" y="5085184"/>
            <a:ext cx="1512168" cy="647601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Otros ajustes (+/-)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619672" y="2196827"/>
            <a:ext cx="1512168" cy="5841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Consumo de los Hogares o VBP y Consumo Intermedio</a:t>
            </a:r>
            <a:endParaRPr lang="en-US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145174" y="2093069"/>
            <a:ext cx="1512168" cy="753533"/>
          </a:xfrm>
          <a:prstGeom prst="rect">
            <a:avLst/>
          </a:prstGeom>
          <a:solidFill>
            <a:schemeClr val="accent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Base Imponible </a:t>
            </a:r>
            <a:r>
              <a:rPr lang="es-PA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s-PA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eórica</a:t>
            </a:r>
            <a:endParaRPr lang="en-US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631588" y="2127782"/>
            <a:ext cx="1512168" cy="5760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IVA potencial</a:t>
            </a:r>
            <a:endParaRPr lang="en-US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664827" y="3140968"/>
            <a:ext cx="1512168" cy="5760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IVA de DDJJ</a:t>
            </a:r>
            <a:endParaRPr lang="en-US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4114436" y="3140968"/>
            <a:ext cx="1512168" cy="698376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Alícuota efectiva (%)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6660232" y="4509120"/>
            <a:ext cx="1584176" cy="1152128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Brecha de cumplimiento (%)</a:t>
            </a:r>
            <a:r>
              <a:rPr lang="es-PA" dirty="0" smtClean="0"/>
              <a:t> </a:t>
            </a:r>
            <a:endParaRPr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0192" y="1772816"/>
            <a:ext cx="2232248" cy="410445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97" name="12296 Conector recto de flecha"/>
          <p:cNvCxnSpPr/>
          <p:nvPr/>
        </p:nvCxnSpPr>
        <p:spPr>
          <a:xfrm>
            <a:off x="7387672" y="2742373"/>
            <a:ext cx="0" cy="337439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02" name="12301 Conector recto de flecha"/>
          <p:cNvCxnSpPr/>
          <p:nvPr/>
        </p:nvCxnSpPr>
        <p:spPr>
          <a:xfrm>
            <a:off x="7416316" y="3717032"/>
            <a:ext cx="4595" cy="720080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15" name="12314 Conector recto de flecha"/>
          <p:cNvCxnSpPr>
            <a:endCxn id="7" idx="1"/>
          </p:cNvCxnSpPr>
          <p:nvPr/>
        </p:nvCxnSpPr>
        <p:spPr>
          <a:xfrm>
            <a:off x="1259632" y="2488877"/>
            <a:ext cx="360040" cy="1"/>
          </a:xfrm>
          <a:prstGeom prst="straightConnector1">
            <a:avLst/>
          </a:prstGeom>
          <a:ln w="15875" cap="flat">
            <a:solidFill>
              <a:schemeClr val="tx1"/>
            </a:solidFill>
            <a:round/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24" name="12323 Conector recto"/>
          <p:cNvCxnSpPr/>
          <p:nvPr/>
        </p:nvCxnSpPr>
        <p:spPr>
          <a:xfrm>
            <a:off x="1259632" y="1628800"/>
            <a:ext cx="0" cy="86007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29" name="12328 Conector recto"/>
          <p:cNvCxnSpPr>
            <a:endCxn id="2" idx="1"/>
          </p:cNvCxnSpPr>
          <p:nvPr/>
        </p:nvCxnSpPr>
        <p:spPr>
          <a:xfrm>
            <a:off x="1259632" y="1628800"/>
            <a:ext cx="36004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 de flecha"/>
          <p:cNvCxnSpPr>
            <a:stCxn id="7" idx="3"/>
          </p:cNvCxnSpPr>
          <p:nvPr/>
        </p:nvCxnSpPr>
        <p:spPr>
          <a:xfrm>
            <a:off x="3131840" y="2488878"/>
            <a:ext cx="982596" cy="0"/>
          </a:xfrm>
          <a:prstGeom prst="straightConnector1">
            <a:avLst/>
          </a:prstGeom>
          <a:ln w="15875" cap="flat">
            <a:solidFill>
              <a:schemeClr val="tx1"/>
            </a:solidFill>
            <a:round/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 de flecha"/>
          <p:cNvCxnSpPr>
            <a:stCxn id="10" idx="3"/>
          </p:cNvCxnSpPr>
          <p:nvPr/>
        </p:nvCxnSpPr>
        <p:spPr>
          <a:xfrm>
            <a:off x="5657342" y="2469836"/>
            <a:ext cx="974246" cy="19042"/>
          </a:xfrm>
          <a:prstGeom prst="straightConnector1">
            <a:avLst/>
          </a:prstGeom>
          <a:ln w="15875" cap="flat">
            <a:solidFill>
              <a:schemeClr val="tx1"/>
            </a:solidFill>
            <a:round/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 de flecha"/>
          <p:cNvCxnSpPr/>
          <p:nvPr/>
        </p:nvCxnSpPr>
        <p:spPr>
          <a:xfrm flipV="1">
            <a:off x="3779912" y="2488878"/>
            <a:ext cx="0" cy="2920106"/>
          </a:xfrm>
          <a:prstGeom prst="straightConnector1">
            <a:avLst/>
          </a:prstGeom>
          <a:ln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 de flecha"/>
          <p:cNvCxnSpPr/>
          <p:nvPr/>
        </p:nvCxnSpPr>
        <p:spPr>
          <a:xfrm flipV="1">
            <a:off x="3563888" y="2488878"/>
            <a:ext cx="0" cy="2020242"/>
          </a:xfrm>
          <a:prstGeom prst="straightConnector1">
            <a:avLst/>
          </a:prstGeom>
          <a:ln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 de flecha"/>
          <p:cNvCxnSpPr/>
          <p:nvPr/>
        </p:nvCxnSpPr>
        <p:spPr>
          <a:xfrm flipV="1">
            <a:off x="3365866" y="2488878"/>
            <a:ext cx="0" cy="927182"/>
          </a:xfrm>
          <a:prstGeom prst="straightConnector1">
            <a:avLst/>
          </a:prstGeom>
          <a:ln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119 Conector recto de flecha"/>
          <p:cNvCxnSpPr/>
          <p:nvPr/>
        </p:nvCxnSpPr>
        <p:spPr>
          <a:xfrm flipV="1">
            <a:off x="5940152" y="2488878"/>
            <a:ext cx="0" cy="1010121"/>
          </a:xfrm>
          <a:prstGeom prst="straightConnector1">
            <a:avLst/>
          </a:prstGeom>
          <a:ln cmpd="sng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5" idx="6"/>
          </p:cNvCxnSpPr>
          <p:nvPr/>
        </p:nvCxnSpPr>
        <p:spPr>
          <a:xfrm>
            <a:off x="3131840" y="4509120"/>
            <a:ext cx="432048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>
            <a:stCxn id="6" idx="6"/>
          </p:cNvCxnSpPr>
          <p:nvPr/>
        </p:nvCxnSpPr>
        <p:spPr>
          <a:xfrm flipV="1">
            <a:off x="3131840" y="5408984"/>
            <a:ext cx="648072" cy="1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"/>
          <p:cNvCxnSpPr/>
          <p:nvPr/>
        </p:nvCxnSpPr>
        <p:spPr>
          <a:xfrm>
            <a:off x="3167844" y="3416060"/>
            <a:ext cx="198022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stCxn id="13" idx="6"/>
          </p:cNvCxnSpPr>
          <p:nvPr/>
        </p:nvCxnSpPr>
        <p:spPr>
          <a:xfrm>
            <a:off x="5626604" y="3490156"/>
            <a:ext cx="313548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91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51520" y="1196752"/>
            <a:ext cx="8712968" cy="4464496"/>
          </a:xfrm>
        </p:spPr>
        <p:txBody>
          <a:bodyPr rtlCol="0">
            <a:noAutofit/>
          </a:bodyPr>
          <a:lstStyle/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Matriz Insumo-Producto (1994)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Cuadros de Oferta y Utilización (46 productos y 33 actividades)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Censo Económico (2011)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Encuesta de Presupuestos Familiares (2006) 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Encuesta de Ingresos, Gastos y Condiciones de Vida (2012)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Informe de </a:t>
            </a:r>
            <a:r>
              <a:rPr lang="es-ES_tradnl" sz="2200" dirty="0">
                <a:latin typeface="Arial" pitchFamily="34" charset="0"/>
                <a:cs typeface="Arial" pitchFamily="34" charset="0"/>
              </a:rPr>
              <a:t>Gastos Tributarios </a:t>
            </a: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CIAT-SET (</a:t>
            </a:r>
            <a:r>
              <a:rPr lang="es-ES_tradnl" sz="2200" dirty="0">
                <a:latin typeface="Arial" pitchFamily="34" charset="0"/>
                <a:cs typeface="Arial" pitchFamily="34" charset="0"/>
              </a:rPr>
              <a:t>2015)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Importaciones y Exportaciones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Estados Financieros de Sector Bancario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Formulario 120: Declaración de IVA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r>
              <a:rPr lang="es-ES_tradnl" sz="2200" dirty="0" smtClean="0">
                <a:latin typeface="Arial" pitchFamily="34" charset="0"/>
                <a:cs typeface="Arial" pitchFamily="34" charset="0"/>
              </a:rPr>
              <a:t>Formulario 122: Retenciones de IVA</a:t>
            </a: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200" dirty="0" smtClean="0">
              <a:latin typeface="Arial" pitchFamily="34" charset="0"/>
              <a:cs typeface="Arial" pitchFamily="34" charset="0"/>
            </a:endParaRPr>
          </a:p>
          <a:p>
            <a:pPr lvl="1" algn="just" rtl="0">
              <a:lnSpc>
                <a:spcPct val="120000"/>
              </a:lnSpc>
              <a:buClrTx/>
              <a:buFont typeface="Calibri" pitchFamily="34" charset="0"/>
              <a:buChar char="₋"/>
            </a:pPr>
            <a:endParaRPr lang="en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s-ES" sz="2200" dirty="0"/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2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2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22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120000"/>
              </a:lnSpc>
              <a:buClrTx/>
              <a:buFontTx/>
              <a:buChar char="•"/>
              <a:defRPr/>
            </a:pPr>
            <a:endParaRPr lang="es-MX" sz="2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 algn="just" rtl="0">
              <a:lnSpc>
                <a:spcPct val="120000"/>
              </a:lnSpc>
              <a:buClrTx/>
              <a:buFont typeface="Calibri" pitchFamily="34" charset="0"/>
              <a:buChar char="₋"/>
            </a:pPr>
            <a:endParaRPr lang="es-MX" sz="2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 rtl="0">
              <a:lnSpc>
                <a:spcPct val="80000"/>
              </a:lnSpc>
              <a:buFontTx/>
              <a:buChar char="•"/>
              <a:defRPr/>
            </a:pPr>
            <a:endParaRPr lang="es-PA" sz="22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rtl="0">
              <a:lnSpc>
                <a:spcPct val="80000"/>
              </a:lnSpc>
              <a:buFontTx/>
              <a:buChar char="•"/>
              <a:defRPr/>
            </a:pPr>
            <a:endParaRPr lang="es-MX" sz="2200" dirty="0" smtClean="0"/>
          </a:p>
          <a:p>
            <a:pPr algn="just" rtl="0">
              <a:lnSpc>
                <a:spcPct val="80000"/>
              </a:lnSpc>
              <a:buFontTx/>
              <a:buChar char="•"/>
              <a:defRPr/>
            </a:pPr>
            <a:endParaRPr lang="es-MX" sz="22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22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2200" dirty="0" smtClean="0"/>
          </a:p>
          <a:p>
            <a:pPr algn="just" rtl="0" eaLnBrk="1" hangingPunct="1">
              <a:lnSpc>
                <a:spcPct val="90000"/>
              </a:lnSpc>
              <a:defRPr/>
            </a:pPr>
            <a:endParaRPr lang="es-MX" sz="2200" dirty="0" smtClean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332656"/>
            <a:ext cx="8229600" cy="571500"/>
          </a:xfrm>
          <a:prstGeom prst="rect">
            <a:avLst/>
          </a:prstGeom>
        </p:spPr>
        <p:txBody>
          <a:bodyPr rtlCol="0"/>
          <a:lstStyle/>
          <a:p>
            <a:pPr algn="ctr" eaLnBrk="0" hangingPunct="0">
              <a:defRPr/>
            </a:pPr>
            <a:r>
              <a:rPr lang="es-ES_tradnl" sz="3000" dirty="0" smtClean="0">
                <a:solidFill>
                  <a:srgbClr val="008000"/>
                </a:solidFill>
                <a:latin typeface="Arial" pitchFamily="34" charset="0"/>
                <a:ea typeface="+mj-ea"/>
                <a:cs typeface="Arial" pitchFamily="34" charset="0"/>
              </a:rPr>
              <a:t>Datos</a:t>
            </a:r>
            <a:endParaRPr lang="es-PA" sz="3000" b="1" dirty="0">
              <a:solidFill>
                <a:srgbClr val="008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Picture 3" descr="logoCIAT_E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9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822862454"/>
              </p:ext>
            </p:extLst>
          </p:nvPr>
        </p:nvGraphicFramePr>
        <p:xfrm>
          <a:off x="1403648" y="1124744"/>
          <a:ext cx="669674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6804248" y="6165304"/>
            <a:ext cx="1236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CIAT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560" y="332656"/>
            <a:ext cx="820891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Brecha global del IVA</a:t>
            </a:r>
          </a:p>
          <a:p>
            <a:pPr algn="ctr"/>
            <a:r>
              <a:rPr lang="es-ES_tradnl" sz="2000" dirty="0" smtClean="0">
                <a:solidFill>
                  <a:srgbClr val="009900"/>
                </a:solidFill>
                <a:cs typeface="Arial" charset="0"/>
              </a:rPr>
              <a:t>(En porcentajes de la recaudación potencial)</a:t>
            </a:r>
            <a:endParaRPr lang="es-PA" sz="2000" dirty="0">
              <a:solidFill>
                <a:srgbClr val="009900"/>
              </a:solidFill>
              <a:cs typeface="Arial" charset="0"/>
            </a:endParaRPr>
          </a:p>
          <a:p>
            <a:pPr algn="ctr"/>
            <a:endParaRPr lang="es-ES" sz="2000" dirty="0">
              <a:solidFill>
                <a:srgbClr val="0099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212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logoCIAT_ES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092825"/>
            <a:ext cx="7921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989113695"/>
              </p:ext>
            </p:extLst>
          </p:nvPr>
        </p:nvGraphicFramePr>
        <p:xfrm>
          <a:off x="1187624" y="1124744"/>
          <a:ext cx="67687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611560" y="2060848"/>
            <a:ext cx="4248472" cy="3528392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1" indent="0" algn="just">
              <a:lnSpc>
                <a:spcPct val="120000"/>
              </a:lnSpc>
              <a:buClrTx/>
              <a:buNone/>
              <a:defRPr/>
            </a:pPr>
            <a:endParaRPr lang="es-ES_tradnl" sz="1600" b="0" dirty="0" smtClean="0">
              <a:latin typeface="Arial"/>
              <a:cs typeface="Arial"/>
            </a:endParaRP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1600" b="0" dirty="0" smtClean="0">
              <a:latin typeface="Arial"/>
              <a:cs typeface="Arial"/>
            </a:endParaRP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endParaRPr lang="es-ES_tradnl" sz="1600" b="0" dirty="0" smtClean="0">
              <a:latin typeface="Arial"/>
              <a:cs typeface="Arial"/>
            </a:endParaRPr>
          </a:p>
          <a:p>
            <a:pPr marL="342900" lvl="1" indent="-342900" algn="just">
              <a:lnSpc>
                <a:spcPct val="120000"/>
              </a:lnSpc>
              <a:buClrTx/>
              <a:buFontTx/>
              <a:buChar char="•"/>
              <a:defRPr/>
            </a:pPr>
            <a:endParaRPr lang="es-MX" sz="1600" b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 algn="just">
              <a:lnSpc>
                <a:spcPct val="120000"/>
              </a:lnSpc>
              <a:buClrTx/>
              <a:buFont typeface="Calibri" pitchFamily="34" charset="0"/>
              <a:buChar char="₋"/>
            </a:pPr>
            <a:endParaRPr lang="es-MX" sz="1600" b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1" indent="-342900" algn="just">
              <a:lnSpc>
                <a:spcPct val="80000"/>
              </a:lnSpc>
              <a:buFontTx/>
              <a:buChar char="•"/>
              <a:defRPr/>
            </a:pPr>
            <a:endParaRPr lang="es-PA" sz="1600" b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just">
              <a:lnSpc>
                <a:spcPct val="80000"/>
              </a:lnSpc>
              <a:buFontTx/>
              <a:buChar char="•"/>
              <a:defRPr/>
            </a:pPr>
            <a:endParaRPr lang="es-MX" sz="1600" b="0" dirty="0" smtClean="0">
              <a:latin typeface="Arial"/>
              <a:cs typeface="Arial"/>
            </a:endParaRPr>
          </a:p>
          <a:p>
            <a:pPr algn="just">
              <a:lnSpc>
                <a:spcPct val="80000"/>
              </a:lnSpc>
              <a:buFontTx/>
              <a:buChar char="•"/>
              <a:defRPr/>
            </a:pPr>
            <a:endParaRPr lang="es-MX" sz="1600" b="0" dirty="0" smtClean="0">
              <a:latin typeface="Arial"/>
              <a:cs typeface="Arial"/>
            </a:endParaRPr>
          </a:p>
          <a:p>
            <a:pPr algn="just">
              <a:lnSpc>
                <a:spcPct val="90000"/>
              </a:lnSpc>
              <a:defRPr/>
            </a:pPr>
            <a:endParaRPr lang="es-MX" sz="1600" b="0" dirty="0" smtClean="0">
              <a:latin typeface="Arial"/>
              <a:cs typeface="Arial"/>
            </a:endParaRPr>
          </a:p>
          <a:p>
            <a:pPr algn="just">
              <a:lnSpc>
                <a:spcPct val="90000"/>
              </a:lnSpc>
              <a:defRPr/>
            </a:pPr>
            <a:endParaRPr lang="es-MX" sz="1600" b="0" dirty="0" smtClean="0">
              <a:latin typeface="Arial"/>
              <a:cs typeface="Arial"/>
            </a:endParaRPr>
          </a:p>
          <a:p>
            <a:pPr algn="just">
              <a:lnSpc>
                <a:spcPct val="90000"/>
              </a:lnSpc>
              <a:defRPr/>
            </a:pPr>
            <a:endParaRPr lang="es-MX" sz="1600" b="0" dirty="0" smtClean="0">
              <a:latin typeface="Arial"/>
              <a:cs typeface="Arial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611560" y="332656"/>
            <a:ext cx="820891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009900"/>
                </a:solidFill>
                <a:cs typeface="Arial" charset="0"/>
              </a:rPr>
              <a:t>Brecha global del IVA (cont.)</a:t>
            </a:r>
          </a:p>
          <a:p>
            <a:pPr algn="ctr"/>
            <a:r>
              <a:rPr lang="es-ES_tradnl" sz="2000" dirty="0" smtClean="0">
                <a:solidFill>
                  <a:srgbClr val="009900"/>
                </a:solidFill>
                <a:cs typeface="Arial" charset="0"/>
              </a:rPr>
              <a:t>(En porcentajes de la recaudación potencial)</a:t>
            </a:r>
            <a:endParaRPr lang="es-PA" sz="2000" dirty="0">
              <a:solidFill>
                <a:srgbClr val="009900"/>
              </a:solidFill>
              <a:cs typeface="Arial" charset="0"/>
            </a:endParaRPr>
          </a:p>
          <a:p>
            <a:pPr algn="ctr"/>
            <a:endParaRPr lang="es-ES" sz="2000" dirty="0">
              <a:solidFill>
                <a:srgbClr val="009900"/>
              </a:solidFill>
              <a:cs typeface="Arial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876256" y="6237312"/>
            <a:ext cx="1236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smtClean="0">
                <a:solidFill>
                  <a:schemeClr val="tx1"/>
                </a:solidFill>
                <a:latin typeface="Arial"/>
                <a:cs typeface="Arial"/>
              </a:rPr>
              <a:t>Fuente: CIAT</a:t>
            </a:r>
            <a:endParaRPr lang="es-ES" sz="1400" b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2289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74055</TotalTime>
  <Words>1041</Words>
  <Application>Microsoft Office PowerPoint</Application>
  <PresentationFormat>Presentación en pantalla (4:3)</PresentationFormat>
  <Paragraphs>404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6" baseType="lpstr">
      <vt:lpstr>ＭＳ Ｐゴシック</vt:lpstr>
      <vt:lpstr>Arial</vt:lpstr>
      <vt:lpstr>Arial Narrow</vt:lpstr>
      <vt:lpstr>Calibri</vt:lpstr>
      <vt:lpstr>Comic Sans MS</vt:lpstr>
      <vt:lpstr>Lucida Sans Unicode</vt:lpstr>
      <vt:lpstr>Times New Roman</vt:lpstr>
      <vt:lpstr>Verdana</vt:lpstr>
      <vt:lpstr>Wingdings</vt:lpstr>
      <vt:lpstr>Wingdings 2</vt:lpstr>
      <vt:lpstr>Wingdings 3</vt:lpstr>
      <vt:lpstr>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CIAT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llomba</dc:creator>
  <cp:lastModifiedBy>Pedro Galeano</cp:lastModifiedBy>
  <cp:revision>1918</cp:revision>
  <cp:lastPrinted>2016-07-20T15:17:41Z</cp:lastPrinted>
  <dcterms:created xsi:type="dcterms:W3CDTF">2008-03-28T18:37:57Z</dcterms:created>
  <dcterms:modified xsi:type="dcterms:W3CDTF">2017-01-27T14:25:05Z</dcterms:modified>
</cp:coreProperties>
</file>